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4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Domkářová" userId="8607c736f10282d6" providerId="LiveId" clId="{85BB33E7-904A-41E6-8CC0-94B32D31BC19}"/>
    <pc:docChg chg="undo custSel modSld">
      <pc:chgData name="Tereza Domkářová" userId="8607c736f10282d6" providerId="LiveId" clId="{85BB33E7-904A-41E6-8CC0-94B32D31BC19}" dt="2021-02-01T09:10:17.813" v="30" actId="20577"/>
      <pc:docMkLst>
        <pc:docMk/>
      </pc:docMkLst>
      <pc:sldChg chg="modSp mod">
        <pc:chgData name="Tereza Domkářová" userId="8607c736f10282d6" providerId="LiveId" clId="{85BB33E7-904A-41E6-8CC0-94B32D31BC19}" dt="2021-02-01T09:10:17.813" v="30" actId="20577"/>
        <pc:sldMkLst>
          <pc:docMk/>
          <pc:sldMk cId="0" sldId="265"/>
        </pc:sldMkLst>
        <pc:graphicFrameChg chg="modGraphic">
          <ac:chgData name="Tereza Domkářová" userId="8607c736f10282d6" providerId="LiveId" clId="{85BB33E7-904A-41E6-8CC0-94B32D31BC19}" dt="2021-02-01T09:10:17.813" v="30" actId="20577"/>
          <ac:graphicFrameMkLst>
            <pc:docMk/>
            <pc:sldMk cId="0" sldId="265"/>
            <ac:graphicFrameMk id="117" creationId="{00000000-0000-0000-0000-000000000000}"/>
          </ac:graphicFrameMkLst>
        </pc:graphicFrameChg>
      </pc:sldChg>
      <pc:sldChg chg="modSp mod">
        <pc:chgData name="Tereza Domkářová" userId="8607c736f10282d6" providerId="LiveId" clId="{85BB33E7-904A-41E6-8CC0-94B32D31BC19}" dt="2021-02-01T09:09:59.008" v="26" actId="20577"/>
        <pc:sldMkLst>
          <pc:docMk/>
          <pc:sldMk cId="0" sldId="266"/>
        </pc:sldMkLst>
        <pc:graphicFrameChg chg="modGraphic">
          <ac:chgData name="Tereza Domkářová" userId="8607c736f10282d6" providerId="LiveId" clId="{85BB33E7-904A-41E6-8CC0-94B32D31BC19}" dt="2021-02-01T09:09:59.008" v="26" actId="20577"/>
          <ac:graphicFrameMkLst>
            <pc:docMk/>
            <pc:sldMk cId="0" sldId="266"/>
            <ac:graphicFrameMk id="118" creationId="{00000000-0000-0000-0000-000000000000}"/>
          </ac:graphicFrameMkLst>
        </pc:graphicFrameChg>
      </pc:sldChg>
      <pc:sldChg chg="modSp mod">
        <pc:chgData name="Tereza Domkářová" userId="8607c736f10282d6" providerId="LiveId" clId="{85BB33E7-904A-41E6-8CC0-94B32D31BC19}" dt="2021-02-01T09:08:31.254" v="19" actId="20577"/>
        <pc:sldMkLst>
          <pc:docMk/>
          <pc:sldMk cId="0" sldId="267"/>
        </pc:sldMkLst>
        <pc:spChg chg="mod">
          <ac:chgData name="Tereza Domkářová" userId="8607c736f10282d6" providerId="LiveId" clId="{85BB33E7-904A-41E6-8CC0-94B32D31BC19}" dt="2021-02-01T09:08:31.254" v="19" actId="20577"/>
          <ac:spMkLst>
            <pc:docMk/>
            <pc:sldMk cId="0" sldId="267"/>
            <ac:spMk id="12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259640" y="1882080"/>
            <a:ext cx="7558920" cy="62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59640" y="1882080"/>
            <a:ext cx="7558920" cy="62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59640" y="1882080"/>
            <a:ext cx="7558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959759" y="1300836"/>
            <a:ext cx="4638194" cy="5076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200" b="0" strike="noStrike" spc="-1" dirty="0" smtClean="0">
                <a:solidFill>
                  <a:srgbClr val="FFFFFF"/>
                </a:solidFill>
                <a:latin typeface="Segoe Print" panose="02000600000000000000" pitchFamily="2" charset="0"/>
                <a:ea typeface="DejaVu Sans"/>
              </a:rPr>
              <a:t>Наслади се на здравословен и чист живот</a:t>
            </a:r>
            <a:endParaRPr lang="cs-CZ" sz="3200" b="0" strike="noStrike" spc="-1" dirty="0">
              <a:latin typeface="Segoe Print" panose="02000600000000000000" pitchFamily="2" charset="0"/>
            </a:endParaRPr>
          </a:p>
          <a:p>
            <a:pPr algn="ctr">
              <a:lnSpc>
                <a:spcPct val="100000"/>
              </a:lnSpc>
            </a:pPr>
            <a:endParaRPr lang="bg-BG" sz="3600" b="1" strike="noStrike" spc="-1" dirty="0" smtClean="0">
              <a:solidFill>
                <a:srgbClr val="FFFFFF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s-CZ" sz="36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TIENS</a:t>
            </a:r>
            <a:endParaRPr lang="cs-CZ" sz="3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bg-BG" sz="36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Генератор  за дезинфекция, чрез Електролиза</a:t>
            </a:r>
          </a:p>
          <a:p>
            <a:pPr algn="ctr">
              <a:lnSpc>
                <a:spcPct val="100000"/>
              </a:lnSpc>
            </a:pPr>
            <a:r>
              <a:rPr lang="cs-CZ" sz="4800" b="1" strike="noStrike" spc="-1" dirty="0" smtClean="0">
                <a:solidFill>
                  <a:srgbClr val="FFFFFF"/>
                </a:solidFill>
                <a:latin typeface="Bahnschrift Condensed"/>
                <a:ea typeface="DejaVu Sans"/>
              </a:rPr>
              <a:t> </a:t>
            </a:r>
            <a:endParaRPr lang="cs-CZ" sz="4800" b="0" strike="noStrike" spc="-1" dirty="0">
              <a:latin typeface="Arial"/>
            </a:endParaRPr>
          </a:p>
        </p:txBody>
      </p:sp>
      <p:sp>
        <p:nvSpPr>
          <p:cNvPr id="77" name="Line 2"/>
          <p:cNvSpPr/>
          <p:nvPr/>
        </p:nvSpPr>
        <p:spPr>
          <a:xfrm>
            <a:off x="5409987" y="2906860"/>
            <a:ext cx="3888000" cy="36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Table 1"/>
          <p:cNvGraphicFramePr/>
          <p:nvPr>
            <p:extLst>
              <p:ext uri="{D42A27DB-BD31-4B8C-83A1-F6EECF244321}">
                <p14:modId xmlns:p14="http://schemas.microsoft.com/office/powerpoint/2010/main" val="1500699145"/>
              </p:ext>
            </p:extLst>
          </p:nvPr>
        </p:nvGraphicFramePr>
        <p:xfrm>
          <a:off x="546480" y="1698120"/>
          <a:ext cx="9255240" cy="4236720"/>
        </p:xfrm>
        <a:graphic>
          <a:graphicData uri="http://schemas.openxmlformats.org/drawingml/2006/table">
            <a:tbl>
              <a:tblPr/>
              <a:tblGrid>
                <a:gridCol w="308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4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12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7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2000" b="1" strike="noStrike" spc="-1" dirty="0" smtClean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Цел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7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2000" b="1" strike="noStrike" spc="-1" dirty="0" smtClean="0">
                          <a:solidFill>
                            <a:schemeClr val="bg1"/>
                          </a:solidFill>
                          <a:latin typeface="Arial"/>
                        </a:rPr>
                        <a:t>Пропорции</a:t>
                      </a:r>
                      <a:endParaRPr lang="cs-CZ" sz="2000" b="1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7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2000" b="1" strike="noStrike" spc="-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</a:rPr>
                        <a:t>Стерилизация на храни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999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 </a:t>
                      </a:r>
                      <a:r>
                        <a:rPr lang="cs-CZ" sz="20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</a:t>
                      </a:r>
                      <a:r>
                        <a:rPr lang="bg-BG" sz="20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лодове и зеленчуци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Нуждаете се от 12 пъти разреждане, три 300мл малки измервателни чаши и 3600мл обикновена чешмяна вода;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172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99999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 </a:t>
                      </a:r>
                      <a:r>
                        <a:rPr lang="cs-CZ" sz="20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</a:t>
                      </a:r>
                      <a:r>
                        <a:rPr lang="bg-BG" sz="20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есо и морски храни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Нуждаете се от 10 пъти разреждане, четири 400 мл малки мерителни чаши и 4000 мл обикновена чешмяна вода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Table 1"/>
          <p:cNvGraphicFramePr/>
          <p:nvPr>
            <p:extLst>
              <p:ext uri="{D42A27DB-BD31-4B8C-83A1-F6EECF244321}">
                <p14:modId xmlns:p14="http://schemas.microsoft.com/office/powerpoint/2010/main" val="806709804"/>
              </p:ext>
            </p:extLst>
          </p:nvPr>
        </p:nvGraphicFramePr>
        <p:xfrm>
          <a:off x="936720" y="778320"/>
          <a:ext cx="8378730" cy="5628240"/>
        </p:xfrm>
        <a:graphic>
          <a:graphicData uri="http://schemas.openxmlformats.org/drawingml/2006/table">
            <a:tbl>
              <a:tblPr/>
              <a:tblGrid>
                <a:gridCol w="2792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2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2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192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7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2000" b="1" strike="noStrike" spc="-1" dirty="0" smtClean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Цел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7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2000" b="1" strike="noStrike" spc="-1" dirty="0" smtClean="0">
                          <a:solidFill>
                            <a:schemeClr val="bg1"/>
                          </a:solidFill>
                          <a:latin typeface="Arial"/>
                        </a:rPr>
                        <a:t>Пропорции</a:t>
                      </a:r>
                      <a:endParaRPr lang="cs-CZ" sz="2000" b="1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A7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2000" b="0" strike="noStrike" spc="-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</a:rPr>
                        <a:t>Домашна стерилизация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9999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strike="noStrike" spc="-1" dirty="0">
                          <a:solidFill>
                            <a:schemeClr val="bg1"/>
                          </a:solidFill>
                          <a:latin typeface="Arial"/>
                          <a:ea typeface="DejaVu Sans"/>
                        </a:rPr>
                        <a:t>1. </a:t>
                      </a:r>
                      <a:r>
                        <a:rPr lang="ru-RU" sz="2000" b="0" strike="noStrike" spc="-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тоалетна, резервоар за вода, кошче за боклук ...</a:t>
                      </a:r>
                      <a:endParaRPr lang="cs-CZ" sz="20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Оригинална течна стерилизация за 30 минути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20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9999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2. Климатик, хладилник, диван, под ...</a:t>
                      </a:r>
                      <a:endParaRPr lang="cs-CZ" sz="20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Необходими са 4 пъти разреждане, пет 500мл. малки мерителни чаши и 2000мл. обикновена чешмяна вода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20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9999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3. Кухненски прибори, играчка за деца, пособия</a:t>
                      </a:r>
                      <a:r>
                        <a:rPr lang="ru-RU" sz="2000" b="0" strike="noStrike" spc="-1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 на </a:t>
                      </a:r>
                      <a:r>
                        <a:rPr lang="ru-RU" sz="2000" b="0" strike="noStrike" spc="-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домашни любимци; </a:t>
                      </a:r>
                      <a:endParaRPr lang="cs-CZ" sz="20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Нуждаете се от 8 пъти разреждане, четири 400мл. малки измервателни чаши и 3200мл. обикновена чешмяна вода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774399" y="142365"/>
            <a:ext cx="4855125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2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Как да използваме безопасно?</a:t>
            </a:r>
          </a:p>
        </p:txBody>
      </p:sp>
      <p:sp>
        <p:nvSpPr>
          <p:cNvPr id="120" name="CustomShape 2"/>
          <p:cNvSpPr/>
          <p:nvPr/>
        </p:nvSpPr>
        <p:spPr>
          <a:xfrm>
            <a:off x="4644000" y="2340000"/>
            <a:ext cx="4716000" cy="3684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62500" indent="-342900">
              <a:lnSpc>
                <a:spcPct val="100000"/>
              </a:lnSpc>
              <a:spcBef>
                <a:spcPts val="2268"/>
              </a:spcBef>
              <a:buAutoNum type="arabicPeriod"/>
            </a:pPr>
            <a:r>
              <a:rPr lang="ru-RU" sz="1600" b="1" spc="-1" dirty="0">
                <a:solidFill>
                  <a:srgbClr val="333333"/>
                </a:solidFill>
              </a:rPr>
              <a:t>Моля, носете защитни ръкавици по време на подготовката, за да избегнете директен контакт на оригиналния разтвор с кожата</a:t>
            </a:r>
            <a:r>
              <a:rPr lang="ru-RU" sz="1600" b="1" spc="-1" dirty="0" smtClean="0">
                <a:solidFill>
                  <a:srgbClr val="333333"/>
                </a:solidFill>
              </a:rPr>
              <a:t>.</a:t>
            </a:r>
          </a:p>
          <a:p>
            <a:pPr marL="562500" indent="-342900">
              <a:lnSpc>
                <a:spcPct val="100000"/>
              </a:lnSpc>
              <a:spcBef>
                <a:spcPts val="2268"/>
              </a:spcBef>
              <a:buAutoNum type="arabicPeriod"/>
            </a:pPr>
            <a:r>
              <a:rPr lang="ru-RU" sz="1600" b="1" spc="-1" dirty="0" smtClean="0">
                <a:solidFill>
                  <a:srgbClr val="000000"/>
                </a:solidFill>
              </a:rPr>
              <a:t>Да </a:t>
            </a:r>
            <a:r>
              <a:rPr lang="ru-RU" sz="1600" b="1" spc="-1" dirty="0">
                <a:solidFill>
                  <a:srgbClr val="000000"/>
                </a:solidFill>
              </a:rPr>
              <a:t>се съхранява на хладно и сухо място, недостъпно за деца.</a:t>
            </a:r>
            <a:endParaRPr lang="cs-CZ" sz="1600" b="1" strike="noStrike" spc="-1" dirty="0">
              <a:solidFill>
                <a:srgbClr val="000000"/>
              </a:solidFill>
              <a:ea typeface="DejaVu Sans"/>
            </a:endParaRPr>
          </a:p>
          <a:p>
            <a:pPr marL="562500" indent="-342900">
              <a:lnSpc>
                <a:spcPct val="100000"/>
              </a:lnSpc>
              <a:spcBef>
                <a:spcPts val="2268"/>
              </a:spcBef>
              <a:buFont typeface="+mj-lt"/>
              <a:buAutoNum type="arabicPeriod"/>
            </a:pPr>
            <a:r>
              <a:rPr lang="ru-RU" sz="1600" b="1" spc="-1" dirty="0" smtClean="0">
                <a:solidFill>
                  <a:srgbClr val="333333"/>
                </a:solidFill>
              </a:rPr>
              <a:t>В </a:t>
            </a:r>
            <a:r>
              <a:rPr lang="ru-RU" sz="1600" b="1" spc="-1" dirty="0">
                <a:solidFill>
                  <a:srgbClr val="333333"/>
                </a:solidFill>
              </a:rPr>
              <a:t>случай на контакт с очите, изплакнете незабавно с вода или потърсете медицинска помощ.</a:t>
            </a:r>
            <a:endParaRPr lang="cs-CZ" sz="1600" b="1" strike="noStrike" spc="-1" dirty="0">
              <a:solidFill>
                <a:srgbClr val="333333"/>
              </a:solidFill>
              <a:ea typeface="DejaVu Sans"/>
            </a:endParaRPr>
          </a:p>
          <a:p>
            <a:pPr marL="562500" indent="-342900">
              <a:lnSpc>
                <a:spcPct val="100000"/>
              </a:lnSpc>
              <a:spcBef>
                <a:spcPts val="2268"/>
              </a:spcBef>
              <a:buFont typeface="+mj-lt"/>
              <a:buAutoNum type="arabicPeriod"/>
            </a:pPr>
            <a:r>
              <a:rPr lang="ru-RU" sz="1600" b="1" spc="-1" dirty="0" smtClean="0"/>
              <a:t>Ако </a:t>
            </a:r>
            <a:r>
              <a:rPr lang="ru-RU" sz="1600" b="1" spc="-1" dirty="0"/>
              <a:t>сте алергични, консултирайте се с Вашия лекар преди употреба.</a:t>
            </a:r>
            <a:endParaRPr lang="cs-CZ" sz="1600" b="1" strike="noStrike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185012" y="390240"/>
            <a:ext cx="5027508" cy="21529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cs-CZ" sz="5400" b="1" strike="noStrike" spc="-1" dirty="0">
                <a:solidFill>
                  <a:srgbClr val="FFFFFF"/>
                </a:solidFill>
                <a:latin typeface="Bahnschrift Condensed"/>
                <a:ea typeface="DejaVu Sans"/>
              </a:rPr>
              <a:t>TIENS</a:t>
            </a:r>
            <a:endParaRPr lang="cs-CZ" sz="5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bg-BG" sz="4000" b="1" spc="-1" dirty="0" smtClean="0">
                <a:solidFill>
                  <a:srgbClr val="FFFFFF"/>
                </a:solidFill>
                <a:latin typeface="Bahnschrift Condensed"/>
              </a:rPr>
              <a:t>Генератор за дезинфекция, </a:t>
            </a:r>
          </a:p>
          <a:p>
            <a:pPr algn="r">
              <a:lnSpc>
                <a:spcPct val="100000"/>
              </a:lnSpc>
            </a:pPr>
            <a:r>
              <a:rPr lang="bg-BG" sz="4000" b="1" spc="-1" dirty="0" smtClean="0">
                <a:solidFill>
                  <a:srgbClr val="FFFFFF"/>
                </a:solidFill>
                <a:latin typeface="Bahnschrift Condensed"/>
              </a:rPr>
              <a:t>чрез електролиза </a:t>
            </a:r>
            <a:endParaRPr lang="cs-CZ" sz="4000" b="0" strike="noStrike" spc="-1" dirty="0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3354457" y="2543222"/>
            <a:ext cx="5016286" cy="2368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/>
            <a:r>
              <a:rPr lang="bg-BG" sz="2800" spc="-1" dirty="0" smtClean="0">
                <a:solidFill>
                  <a:srgbClr val="FFFFFF"/>
                </a:solidFill>
                <a:latin typeface="Segoe Print" panose="02000600000000000000" pitchFamily="2" charset="0"/>
              </a:rPr>
              <a:t>Наслади </a:t>
            </a:r>
            <a:r>
              <a:rPr lang="bg-BG" sz="2800" spc="-1" dirty="0">
                <a:solidFill>
                  <a:srgbClr val="FFFFFF"/>
                </a:solidFill>
                <a:latin typeface="Segoe Print" panose="02000600000000000000" pitchFamily="2" charset="0"/>
              </a:rPr>
              <a:t>се на здравословен и </a:t>
            </a:r>
            <a:endParaRPr lang="bg-BG" sz="2800" spc="-1" dirty="0" smtClean="0">
              <a:solidFill>
                <a:srgbClr val="FFFFFF"/>
              </a:solidFill>
              <a:latin typeface="Segoe Print" panose="02000600000000000000" pitchFamily="2" charset="0"/>
            </a:endParaRPr>
          </a:p>
          <a:p>
            <a:pPr lvl="0"/>
            <a:r>
              <a:rPr lang="bg-BG" sz="2800" spc="-1" dirty="0" smtClean="0">
                <a:solidFill>
                  <a:srgbClr val="FFFFFF"/>
                </a:solidFill>
                <a:latin typeface="Segoe Print" panose="02000600000000000000" pitchFamily="2" charset="0"/>
              </a:rPr>
              <a:t>чист живот!</a:t>
            </a:r>
            <a:endParaRPr lang="cs-CZ" sz="2800" spc="-1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r">
              <a:lnSpc>
                <a:spcPct val="100000"/>
              </a:lnSpc>
            </a:pPr>
            <a:endParaRPr lang="cs-CZ" sz="3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3200" b="0" strike="noStrike" spc="-1" dirty="0">
              <a:latin typeface="Arial"/>
            </a:endParaRPr>
          </a:p>
        </p:txBody>
      </p:sp>
      <p:sp>
        <p:nvSpPr>
          <p:cNvPr id="123" name="Line 3"/>
          <p:cNvSpPr/>
          <p:nvPr/>
        </p:nvSpPr>
        <p:spPr>
          <a:xfrm>
            <a:off x="1021680" y="1928880"/>
            <a:ext cx="4840920" cy="36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66368" y="315755"/>
            <a:ext cx="98967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FFFFFF"/>
                </a:solidFill>
              </a:rPr>
              <a:t>Вирусите и бактериите са навсякъде около нас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396058" y="4014437"/>
            <a:ext cx="2816942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1600" spc="-1" dirty="0" smtClean="0">
                <a:solidFill>
                  <a:srgbClr val="15A8B4"/>
                </a:solidFill>
                <a:latin typeface="Arial Narrow"/>
                <a:ea typeface="DejaVu Sans"/>
              </a:rPr>
              <a:t>ОТ </a:t>
            </a:r>
            <a:r>
              <a:rPr lang="bg-BG" sz="1600" b="0" strike="noStrike" spc="-1" dirty="0" smtClean="0">
                <a:solidFill>
                  <a:srgbClr val="15A8B4"/>
                </a:solidFill>
                <a:latin typeface="Arial Narrow"/>
                <a:ea typeface="DejaVu Sans"/>
              </a:rPr>
              <a:t>ИНДУСТИАЛНОТО РАЗВИТИЕ </a:t>
            </a:r>
          </a:p>
          <a:p>
            <a:pPr algn="ctr">
              <a:lnSpc>
                <a:spcPct val="100000"/>
              </a:lnSpc>
            </a:pPr>
            <a:r>
              <a:rPr lang="bg-BG" sz="1600" spc="-1" dirty="0" smtClean="0">
                <a:solidFill>
                  <a:srgbClr val="15A8B4"/>
                </a:solidFill>
                <a:latin typeface="Arial Narrow"/>
                <a:ea typeface="DejaVu Sans"/>
              </a:rPr>
              <a:t>И ОСТАТЪЦИ ОТ ПЕСТИЦИДИ</a:t>
            </a:r>
            <a:endParaRPr lang="bg-BG" sz="1600" b="0" strike="noStrike" spc="-1" dirty="0" smtClean="0">
              <a:solidFill>
                <a:srgbClr val="15A8B4"/>
              </a:solidFill>
              <a:latin typeface="Arial Narrow"/>
              <a:ea typeface="DejaVu Sans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3213000" y="4021679"/>
            <a:ext cx="170388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1800" b="0" strike="noStrike" spc="-1" dirty="0" smtClean="0">
                <a:solidFill>
                  <a:srgbClr val="15A8B4"/>
                </a:solidFill>
                <a:latin typeface="Arial Narrow"/>
                <a:ea typeface="DejaVu Sans"/>
              </a:rPr>
              <a:t>ПО ПОДА И ПО МЕБЕЛИТЕ</a:t>
            </a:r>
          </a:p>
        </p:txBody>
      </p:sp>
      <p:sp>
        <p:nvSpPr>
          <p:cNvPr id="81" name="CustomShape 4"/>
          <p:cNvSpPr/>
          <p:nvPr/>
        </p:nvSpPr>
        <p:spPr>
          <a:xfrm>
            <a:off x="5228303" y="4024423"/>
            <a:ext cx="2050025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1800" b="0" strike="noStrike" spc="-1" dirty="0" smtClean="0">
                <a:solidFill>
                  <a:srgbClr val="15A8B4"/>
                </a:solidFill>
                <a:latin typeface="Arial Narrow"/>
                <a:ea typeface="DejaVu Sans"/>
              </a:rPr>
              <a:t>ОТ ДОМАШНИТЕ ЛЮБИМЦИ</a:t>
            </a:r>
          </a:p>
        </p:txBody>
      </p:sp>
      <p:sp>
        <p:nvSpPr>
          <p:cNvPr id="82" name="CustomShape 5"/>
          <p:cNvSpPr/>
          <p:nvPr/>
        </p:nvSpPr>
        <p:spPr>
          <a:xfrm>
            <a:off x="7709550" y="4021678"/>
            <a:ext cx="165384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1800" b="0" strike="noStrike" spc="-1" dirty="0" smtClean="0">
                <a:solidFill>
                  <a:srgbClr val="15A8B4"/>
                </a:solidFill>
                <a:latin typeface="Arial Narrow"/>
                <a:ea typeface="DejaVu Sans"/>
              </a:rPr>
              <a:t>БАКТЕРИИ ОТ ВИРУСИ</a:t>
            </a:r>
          </a:p>
        </p:txBody>
      </p:sp>
      <p:sp>
        <p:nvSpPr>
          <p:cNvPr id="83" name="CustomShape 6"/>
          <p:cNvSpPr/>
          <p:nvPr/>
        </p:nvSpPr>
        <p:spPr>
          <a:xfrm>
            <a:off x="1033607" y="5031841"/>
            <a:ext cx="7388640" cy="8910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600" spc="-1" dirty="0" smtClean="0">
                <a:solidFill>
                  <a:srgbClr val="FF860D"/>
                </a:solidFill>
                <a:latin typeface="Arial"/>
                <a:ea typeface="DejaVu Sans"/>
              </a:rPr>
              <a:t>Уредът за дезинфекциране ви предлага </a:t>
            </a:r>
            <a:endParaRPr lang="bg-BG" sz="2600" b="0" strike="noStrike" spc="-1" dirty="0" smtClean="0">
              <a:solidFill>
                <a:srgbClr val="FF860D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bg-BG" sz="2600" spc="-1" dirty="0" smtClean="0">
                <a:solidFill>
                  <a:srgbClr val="FF860D"/>
                </a:solidFill>
                <a:latin typeface="Arial"/>
                <a:ea typeface="DejaVu Sans"/>
              </a:rPr>
              <a:t>ч</a:t>
            </a:r>
            <a:r>
              <a:rPr lang="bg-BG" sz="26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иста среда на живот</a:t>
            </a:r>
            <a:endParaRPr lang="cs-CZ" sz="2600" b="0" strike="noStrike" spc="-1" dirty="0">
              <a:latin typeface="Arial"/>
            </a:endParaRPr>
          </a:p>
        </p:txBody>
      </p:sp>
      <p:sp>
        <p:nvSpPr>
          <p:cNvPr id="84" name="CustomShape 7"/>
          <p:cNvSpPr/>
          <p:nvPr/>
        </p:nvSpPr>
        <p:spPr>
          <a:xfrm>
            <a:off x="210029" y="6375579"/>
            <a:ext cx="987059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400" spc="299" dirty="0" smtClean="0">
                <a:solidFill>
                  <a:srgbClr val="999999"/>
                </a:solidFill>
                <a:latin typeface="Arial Narrow"/>
                <a:ea typeface="DejaVu Sans"/>
              </a:rPr>
              <a:t>СТЕРИЛИЗИРА ДОМА</a:t>
            </a:r>
            <a:r>
              <a:rPr lang="cs-CZ" sz="2400" b="0" strike="noStrike" spc="299" dirty="0" smtClean="0">
                <a:solidFill>
                  <a:srgbClr val="999999"/>
                </a:solidFill>
                <a:latin typeface="Arial Narrow"/>
                <a:ea typeface="DejaVu Sans"/>
              </a:rPr>
              <a:t> </a:t>
            </a:r>
            <a:r>
              <a:rPr lang="cs-CZ" sz="2400" b="0" strike="noStrike" spc="299" dirty="0">
                <a:solidFill>
                  <a:srgbClr val="999999"/>
                </a:solidFill>
                <a:latin typeface="Arial Narrow"/>
                <a:ea typeface="DejaVu Sans"/>
              </a:rPr>
              <a:t>&amp; </a:t>
            </a:r>
            <a:r>
              <a:rPr lang="bg-BG" sz="2400" b="0" strike="noStrike" spc="299" dirty="0" smtClean="0">
                <a:solidFill>
                  <a:srgbClr val="999999"/>
                </a:solidFill>
                <a:latin typeface="Arial Narrow"/>
                <a:ea typeface="DejaVu Sans"/>
              </a:rPr>
              <a:t>ПРЕЧИСТВА ПЛОДОВЕ И ЗЕЛЕНЧУЦИ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85" name="Line 8"/>
          <p:cNvSpPr/>
          <p:nvPr/>
        </p:nvSpPr>
        <p:spPr>
          <a:xfrm flipV="1">
            <a:off x="864000" y="5940360"/>
            <a:ext cx="7848000" cy="18720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Line 9"/>
          <p:cNvSpPr/>
          <p:nvPr/>
        </p:nvSpPr>
        <p:spPr>
          <a:xfrm>
            <a:off x="864000" y="5057640"/>
            <a:ext cx="7848000" cy="18720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75455" y="124294"/>
            <a:ext cx="9706680" cy="1044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100" b="1" spc="-1" dirty="0" smtClean="0">
                <a:solidFill>
                  <a:srgbClr val="FFFFFF"/>
                </a:solidFill>
                <a:latin typeface="Arial"/>
                <a:ea typeface="DejaVu Sans"/>
              </a:rPr>
              <a:t>Уредът за дезинфекция ви предлага чиста среда на живот</a:t>
            </a:r>
            <a:endParaRPr lang="bg-BG" sz="3100" b="1" strike="noStrike" spc="-1" dirty="0" smtClean="0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12270" y="1450080"/>
            <a:ext cx="943305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 smtClean="0">
                <a:solidFill>
                  <a:schemeClr val="accent2"/>
                </a:solidFill>
              </a:rPr>
              <a:t>СТЕРИЛИЗИРА </a:t>
            </a:r>
            <a:r>
              <a:rPr lang="ru-RU" sz="2400" spc="-1" dirty="0">
                <a:solidFill>
                  <a:schemeClr val="accent2"/>
                </a:solidFill>
              </a:rPr>
              <a:t>ДОМА &amp; ПРЕЧИСТВА ПЛОДОВЕ И ЗЕЛЕНЧУЦИ</a:t>
            </a:r>
          </a:p>
          <a:p>
            <a:pPr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312270" y="1886477"/>
            <a:ext cx="55468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400" b="0" strike="noStrike" spc="-1" dirty="0" smtClean="0">
                <a:solidFill>
                  <a:srgbClr val="999999"/>
                </a:solidFill>
                <a:latin typeface="Arial"/>
                <a:ea typeface="DejaVu Sans"/>
              </a:rPr>
              <a:t>Може ефективно да убие до 99% от бактериите</a:t>
            </a:r>
          </a:p>
        </p:txBody>
      </p:sp>
      <p:sp>
        <p:nvSpPr>
          <p:cNvPr id="90" name="CustomShape 4"/>
          <p:cNvSpPr/>
          <p:nvPr/>
        </p:nvSpPr>
        <p:spPr>
          <a:xfrm>
            <a:off x="430050" y="4567984"/>
            <a:ext cx="490395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0" strike="noStrike" spc="-1" dirty="0" smtClean="0">
                <a:solidFill>
                  <a:srgbClr val="15A8B4"/>
                </a:solidFill>
                <a:latin typeface="Arial Narrow"/>
                <a:ea typeface="DejaVu Sans"/>
              </a:rPr>
              <a:t>Преди дезинфекцирането     След дезинфекцирането</a:t>
            </a:r>
          </a:p>
        </p:txBody>
      </p:sp>
      <p:sp>
        <p:nvSpPr>
          <p:cNvPr id="91" name="CustomShape 5"/>
          <p:cNvSpPr/>
          <p:nvPr/>
        </p:nvSpPr>
        <p:spPr>
          <a:xfrm>
            <a:off x="459870" y="5007345"/>
            <a:ext cx="539928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00" spc="-1" dirty="0">
                <a:solidFill>
                  <a:srgbClr val="999999"/>
                </a:solidFill>
              </a:rPr>
              <a:t>Натриевият хипохлорит е силен окислител, който има силен бактерициден ефект и може да замести оксигенатите като избелващ прах.</a:t>
            </a:r>
          </a:p>
          <a:p>
            <a:pPr>
              <a:lnSpc>
                <a:spcPct val="100000"/>
              </a:lnSpc>
            </a:pPr>
            <a:r>
              <a:rPr lang="ru-RU" sz="1500" spc="-1" dirty="0">
                <a:solidFill>
                  <a:srgbClr val="999999"/>
                </a:solidFill>
              </a:rPr>
              <a:t>Водата Javelle може бързо да унищожи всички видове патогенни бактерии и вируси, като ешерихия коли, стафилококус ауреус, гъбички, Bacillus subtilis, черни спори и други патогенни бактерии и може да унищожи HBsAG.</a:t>
            </a:r>
            <a:endParaRPr lang="cs-CZ" sz="15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999990" y="705600"/>
            <a:ext cx="57808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4800" spc="-1" dirty="0" smtClean="0">
                <a:solidFill>
                  <a:srgbClr val="15A8B4"/>
                </a:solidFill>
                <a:latin typeface="Arial"/>
                <a:ea typeface="DejaVu Sans"/>
              </a:rPr>
              <a:t>Как работи уреда</a:t>
            </a:r>
            <a:r>
              <a:rPr lang="cs-CZ" sz="4800" b="0" strike="noStrike" spc="-1" dirty="0" smtClean="0">
                <a:solidFill>
                  <a:srgbClr val="15A8B4"/>
                </a:solidFill>
                <a:latin typeface="Arial"/>
                <a:ea typeface="DejaVu Sans"/>
              </a:rPr>
              <a:t>?</a:t>
            </a:r>
            <a:endParaRPr lang="cs-CZ" sz="4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79280" y="1944000"/>
            <a:ext cx="4392720" cy="5015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</a:rPr>
              <a:t>Основният начин на действие на натриевия хипохлорит е да образува хипохлорна </a:t>
            </a:r>
            <a:r>
              <a:rPr lang="ru-RU" sz="2000" spc="-1" dirty="0" smtClean="0">
                <a:solidFill>
                  <a:srgbClr val="FFFFFF"/>
                </a:solidFill>
              </a:rPr>
              <a:t>киселина, </a:t>
            </a:r>
            <a:r>
              <a:rPr lang="ru-RU" sz="2000" spc="-1" dirty="0">
                <a:solidFill>
                  <a:srgbClr val="FFFFFF"/>
                </a:solidFill>
              </a:rPr>
              <a:t>чрез нейната хидролиза. Хлороводородната киселина се разлага допълнително, за да образува нов екологичен кислород [O]. Изключително силната окислителна природа на новия екологичен кислород денатурира протеините и другите вещества върху бактериите и вирусите. По този </a:t>
            </a:r>
            <a:r>
              <a:rPr lang="ru-RU" sz="2000" spc="-1" dirty="0" smtClean="0">
                <a:solidFill>
                  <a:srgbClr val="FFFFFF"/>
                </a:solidFill>
              </a:rPr>
              <a:t>начин прави </a:t>
            </a:r>
            <a:r>
              <a:rPr lang="ru-RU" sz="2000" spc="-1" dirty="0">
                <a:solidFill>
                  <a:srgbClr val="FFFFFF"/>
                </a:solidFill>
              </a:rPr>
              <a:t>летални </a:t>
            </a:r>
            <a:r>
              <a:rPr lang="ru-RU" sz="2000" spc="-1" dirty="0" smtClean="0">
                <a:solidFill>
                  <a:srgbClr val="FFFFFF"/>
                </a:solidFill>
              </a:rPr>
              <a:t>патогенните </a:t>
            </a:r>
            <a:r>
              <a:rPr lang="ru-RU" sz="2000" spc="-1" dirty="0">
                <a:solidFill>
                  <a:srgbClr val="FFFFFF"/>
                </a:solidFill>
              </a:rPr>
              <a:t>микроорганизми.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232920" y="144720"/>
            <a:ext cx="950220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FFFF"/>
                </a:solidFill>
              </a:rPr>
              <a:t>Чрез електролиза на солевия разтвор се генерира НАТРИЕВ ХИПОХЛОРИТЕН РАЗТВОР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95" name="Line 3"/>
          <p:cNvSpPr/>
          <p:nvPr/>
        </p:nvSpPr>
        <p:spPr>
          <a:xfrm>
            <a:off x="288000" y="6407640"/>
            <a:ext cx="3816000" cy="0"/>
          </a:xfrm>
          <a:prstGeom prst="line">
            <a:avLst/>
          </a:prstGeom>
          <a:ln>
            <a:solidFill>
              <a:srgbClr val="FF860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Line 4"/>
          <p:cNvSpPr/>
          <p:nvPr/>
        </p:nvSpPr>
        <p:spPr>
          <a:xfrm>
            <a:off x="288000" y="1800000"/>
            <a:ext cx="3816000" cy="0"/>
          </a:xfrm>
          <a:prstGeom prst="line">
            <a:avLst/>
          </a:prstGeom>
          <a:ln>
            <a:solidFill>
              <a:srgbClr val="FF860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56720" y="1421250"/>
            <a:ext cx="5501130" cy="5400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00" spc="-1" dirty="0" smtClean="0">
                <a:solidFill>
                  <a:schemeClr val="bg1"/>
                </a:solidFill>
                <a:latin typeface="+mj-lt"/>
              </a:rPr>
              <a:t>На </a:t>
            </a:r>
            <a:r>
              <a:rPr lang="ru-RU" sz="1500" spc="-1" dirty="0">
                <a:solidFill>
                  <a:schemeClr val="bg1"/>
                </a:solidFill>
                <a:latin typeface="+mj-lt"/>
              </a:rPr>
              <a:t>второ място, в процеса на стерилизация и убиване на вируси, хлороводородната киселина може не само да действа върху клетъчната стена и обвивката на вируса, но и тъй като молекулата на хидрохлорната киселина е малка и няма заряд, тя може да проникне и в тялото на бактериите (вирусите) </a:t>
            </a:r>
            <a:r>
              <a:rPr lang="ru-RU" sz="1500" spc="-1" dirty="0" smtClean="0">
                <a:solidFill>
                  <a:schemeClr val="bg1"/>
                </a:solidFill>
                <a:latin typeface="+mj-lt"/>
              </a:rPr>
              <a:t>и да взаимодейства </a:t>
            </a:r>
            <a:r>
              <a:rPr lang="ru-RU" sz="1500" spc="-1" dirty="0">
                <a:solidFill>
                  <a:schemeClr val="bg1"/>
                </a:solidFill>
                <a:latin typeface="+mj-lt"/>
              </a:rPr>
              <a:t>с тялото на бактериите (вирусите). Органичните полимери като протеини, нуклеинови киселини и ензими претърпяват реакции на окисление, за да убият </a:t>
            </a:r>
            <a:r>
              <a:rPr lang="ru-RU" sz="1500" spc="-1" dirty="0" smtClean="0">
                <a:solidFill>
                  <a:schemeClr val="bg1"/>
                </a:solidFill>
                <a:latin typeface="+mj-lt"/>
              </a:rPr>
              <a:t>патогенните </a:t>
            </a:r>
            <a:r>
              <a:rPr lang="ru-RU" sz="1500" spc="-1" dirty="0">
                <a:solidFill>
                  <a:schemeClr val="bg1"/>
                </a:solidFill>
                <a:latin typeface="+mj-lt"/>
              </a:rPr>
              <a:t>микроорганизми.</a:t>
            </a:r>
            <a:endParaRPr lang="cs-CZ" sz="1500" b="0" strike="noStrike" spc="-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cs-CZ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spc="-1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1500" spc="-1" dirty="0">
                <a:solidFill>
                  <a:schemeClr val="bg1"/>
                </a:solidFill>
                <a:latin typeface="+mj-lt"/>
              </a:rPr>
              <a:t>същото време хлоридните йони, произведени от хипохлорна киселина, също могат значително да променят осмотичното налягане на бактериите и вирионите, причинявайки техните клетки да загубят активност и да умрат.</a:t>
            </a:r>
            <a:endParaRPr lang="cs-CZ" sz="1500" b="0" strike="noStrike" spc="-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cs-CZ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spc="-1" dirty="0">
                <a:solidFill>
                  <a:srgbClr val="FFFFFF"/>
                </a:solidFill>
              </a:rPr>
              <a:t>В допълнение, натриевият хипохлорит може също да разгради </a:t>
            </a:r>
            <a:r>
              <a:rPr lang="ru-RU" sz="1500" spc="-1" dirty="0" smtClean="0">
                <a:solidFill>
                  <a:srgbClr val="FFFFFF"/>
                </a:solidFill>
              </a:rPr>
              <a:t>следите </a:t>
            </a:r>
            <a:r>
              <a:rPr lang="ru-RU" sz="1500" spc="-1" dirty="0">
                <a:solidFill>
                  <a:srgbClr val="FFFFFF"/>
                </a:solidFill>
              </a:rPr>
              <a:t>от пестициди, останали върху </a:t>
            </a:r>
            <a:r>
              <a:rPr lang="ru-RU" sz="1500" spc="-1" dirty="0" smtClean="0">
                <a:solidFill>
                  <a:srgbClr val="FFFFFF"/>
                </a:solidFill>
              </a:rPr>
              <a:t>продукти </a:t>
            </a:r>
            <a:r>
              <a:rPr lang="ru-RU" sz="1500" spc="-1" dirty="0">
                <a:solidFill>
                  <a:srgbClr val="FFFFFF"/>
                </a:solidFill>
              </a:rPr>
              <a:t>като зеленчуци и плодове. Повечето пестициди са съставени от органични вещества и новият кислород, освободен от натриевия хипохлорит, може да окисли и разложи тези вещества.</a:t>
            </a:r>
            <a:endParaRPr lang="cs-CZ" sz="15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232920" y="144720"/>
            <a:ext cx="950220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FFFF"/>
                </a:solidFill>
              </a:rPr>
              <a:t>Чрез електролиза на солевия разтвор се генерира НАТРИЕВ ХИПОХЛОРИТЕН РАЗТВОР</a:t>
            </a:r>
            <a:endParaRPr lang="cs-CZ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945213" y="3521160"/>
            <a:ext cx="2657307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200" b="0" strike="noStrike" spc="-1" dirty="0" smtClean="0">
                <a:solidFill>
                  <a:srgbClr val="15A8B4"/>
                </a:solidFill>
                <a:latin typeface="Arial Narrow"/>
                <a:ea typeface="思源黑体 CN Medium"/>
              </a:rPr>
              <a:t>Почистване на кухнята</a:t>
            </a:r>
          </a:p>
        </p:txBody>
      </p:sp>
      <p:sp>
        <p:nvSpPr>
          <p:cNvPr id="100" name="CustomShape 2"/>
          <p:cNvSpPr/>
          <p:nvPr/>
        </p:nvSpPr>
        <p:spPr>
          <a:xfrm>
            <a:off x="3805560" y="3542012"/>
            <a:ext cx="2657436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200" spc="-1" dirty="0" smtClean="0">
                <a:solidFill>
                  <a:srgbClr val="15A8B4"/>
                </a:solidFill>
                <a:latin typeface="Arial Narrow"/>
                <a:ea typeface="思源黑体 CN Medium"/>
              </a:rPr>
              <a:t>Дезинфекция на дрехи</a:t>
            </a:r>
            <a:endParaRPr lang="bg-BG" sz="2200" b="0" strike="noStrike" spc="-1" dirty="0" smtClean="0">
              <a:solidFill>
                <a:srgbClr val="15A8B4"/>
              </a:solidFill>
              <a:latin typeface="Arial Narrow"/>
              <a:ea typeface="思源黑体 CN Medium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6564000" y="3550249"/>
            <a:ext cx="2571002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200" spc="-1" dirty="0" smtClean="0">
                <a:solidFill>
                  <a:srgbClr val="15A8B4"/>
                </a:solidFill>
                <a:latin typeface="Arial Narrow"/>
                <a:ea typeface="思源黑体 CN Medium"/>
              </a:rPr>
              <a:t>Дезинфекция на дома</a:t>
            </a:r>
            <a:endParaRPr lang="bg-BG" sz="2200" b="0" strike="noStrike" spc="-1" dirty="0" smtClean="0">
              <a:solidFill>
                <a:srgbClr val="15A8B4"/>
              </a:solidFill>
              <a:latin typeface="Arial Narrow"/>
              <a:ea typeface="思源黑体 CN Medium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1252561" y="6160680"/>
            <a:ext cx="246360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200" spc="-1" dirty="0" smtClean="0">
                <a:solidFill>
                  <a:srgbClr val="15A8B4"/>
                </a:solidFill>
                <a:latin typeface="Arial Narrow"/>
                <a:ea typeface="DejaVu Sans"/>
              </a:rPr>
              <a:t>Дезинфекциране на </a:t>
            </a:r>
          </a:p>
          <a:p>
            <a:pPr algn="ctr">
              <a:lnSpc>
                <a:spcPct val="100000"/>
              </a:lnSpc>
            </a:pPr>
            <a:r>
              <a:rPr lang="bg-BG" sz="2200" spc="-1" dirty="0" smtClean="0">
                <a:solidFill>
                  <a:srgbClr val="15A8B4"/>
                </a:solidFill>
                <a:latin typeface="Arial Narrow"/>
                <a:ea typeface="DejaVu Sans"/>
              </a:rPr>
              <a:t>плодове и зеленчуци</a:t>
            </a:r>
            <a:endParaRPr lang="bg-BG" sz="2200" b="0" strike="noStrike" spc="-1" dirty="0" smtClean="0">
              <a:solidFill>
                <a:srgbClr val="15A8B4"/>
              </a:solidFill>
              <a:latin typeface="Arial Narrow"/>
              <a:ea typeface="DejaVu Sans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522720" y="6572880"/>
            <a:ext cx="28141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。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104" name="CustomShape 6"/>
          <p:cNvSpPr/>
          <p:nvPr/>
        </p:nvSpPr>
        <p:spPr>
          <a:xfrm>
            <a:off x="3922515" y="6188886"/>
            <a:ext cx="2423525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200" b="0" strike="noStrike" spc="-1" dirty="0" smtClean="0">
                <a:solidFill>
                  <a:srgbClr val="15A8B4"/>
                </a:solidFill>
                <a:latin typeface="Arial Narrow"/>
                <a:ea typeface="思源黑体 CN Medium"/>
              </a:rPr>
              <a:t>Пречистване на </a:t>
            </a:r>
          </a:p>
          <a:p>
            <a:pPr algn="ctr">
              <a:lnSpc>
                <a:spcPct val="100000"/>
              </a:lnSpc>
            </a:pPr>
            <a:r>
              <a:rPr lang="bg-BG" sz="2200" b="0" strike="noStrike" spc="-1" dirty="0" smtClean="0">
                <a:solidFill>
                  <a:srgbClr val="15A8B4"/>
                </a:solidFill>
                <a:latin typeface="Arial Narrow"/>
                <a:ea typeface="思源黑体 CN Medium"/>
              </a:rPr>
              <a:t>морски храни и месо</a:t>
            </a:r>
          </a:p>
        </p:txBody>
      </p:sp>
      <p:sp>
        <p:nvSpPr>
          <p:cNvPr id="105" name="CustomShape 7"/>
          <p:cNvSpPr/>
          <p:nvPr/>
        </p:nvSpPr>
        <p:spPr>
          <a:xfrm>
            <a:off x="6349102" y="6111941"/>
            <a:ext cx="3000798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pc="-1" dirty="0" smtClean="0">
                <a:solidFill>
                  <a:srgbClr val="15A8B4"/>
                </a:solidFill>
                <a:latin typeface="Arial Narrow"/>
                <a:ea typeface="思源黑体 CN Medium"/>
              </a:rPr>
              <a:t>Дезинфекция на местата</a:t>
            </a:r>
          </a:p>
          <a:p>
            <a:pPr algn="ctr">
              <a:lnSpc>
                <a:spcPct val="100000"/>
              </a:lnSpc>
            </a:pPr>
            <a:r>
              <a:rPr lang="bg-BG" spc="-1" dirty="0" smtClean="0">
                <a:solidFill>
                  <a:srgbClr val="15A8B4"/>
                </a:solidFill>
                <a:latin typeface="Arial Narrow"/>
                <a:ea typeface="思源黑体 CN Medium"/>
              </a:rPr>
              <a:t> където най-често цапа вашият </a:t>
            </a:r>
          </a:p>
          <a:p>
            <a:pPr algn="ctr">
              <a:lnSpc>
                <a:spcPct val="100000"/>
              </a:lnSpc>
            </a:pPr>
            <a:r>
              <a:rPr lang="bg-BG" spc="-1" dirty="0" smtClean="0">
                <a:solidFill>
                  <a:srgbClr val="15A8B4"/>
                </a:solidFill>
                <a:latin typeface="Arial Narrow"/>
                <a:ea typeface="思源黑体 CN Medium"/>
              </a:rPr>
              <a:t>домашен любимец</a:t>
            </a:r>
            <a:endParaRPr lang="bg-BG" b="0" strike="noStrike" spc="-1" dirty="0" smtClean="0">
              <a:solidFill>
                <a:srgbClr val="15A8B4"/>
              </a:solidFill>
              <a:latin typeface="Arial Narrow"/>
              <a:ea typeface="思源黑体 CN Medium"/>
            </a:endParaRPr>
          </a:p>
        </p:txBody>
      </p:sp>
      <p:sp>
        <p:nvSpPr>
          <p:cNvPr id="106" name="CustomShape 8"/>
          <p:cNvSpPr/>
          <p:nvPr/>
        </p:nvSpPr>
        <p:spPr>
          <a:xfrm>
            <a:off x="890774" y="83271"/>
            <a:ext cx="8799325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2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Един дизинфекциращ уред, множество начини за употреба</a:t>
            </a:r>
          </a:p>
          <a:p>
            <a:pPr algn="ctr">
              <a:lnSpc>
                <a:spcPct val="100000"/>
              </a:lnSpc>
            </a:pPr>
            <a:endParaRPr lang="cs-CZ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238320" y="182731"/>
            <a:ext cx="962172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000" b="1" spc="-1" dirty="0" smtClean="0">
                <a:solidFill>
                  <a:srgbClr val="FFFFFF"/>
                </a:solidFill>
                <a:latin typeface="Arial"/>
              </a:rPr>
              <a:t>С този уред, вие може да направите лесно дезинфектант</a:t>
            </a:r>
            <a:endParaRPr lang="cs-CZ" sz="3000" b="0" strike="noStrike" spc="-1" dirty="0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212760" y="1667775"/>
            <a:ext cx="379332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15A8B4"/>
                </a:solidFill>
                <a:latin typeface="Arial Narrow"/>
              </a:rPr>
              <a:t>Необходимите са само вода и сол, а дезинфектантът може да се направи лесно за минути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1111845" y="4929901"/>
            <a:ext cx="18489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000" spc="-1" dirty="0">
                <a:solidFill>
                  <a:srgbClr val="FF860D"/>
                </a:solidFill>
              </a:rPr>
              <a:t>Лъжица </a:t>
            </a:r>
            <a:r>
              <a:rPr lang="bg-BG" sz="2000" spc="-1" dirty="0" smtClean="0">
                <a:solidFill>
                  <a:srgbClr val="FF860D"/>
                </a:solidFill>
              </a:rPr>
              <a:t>сол</a:t>
            </a:r>
          </a:p>
          <a:p>
            <a:pPr algn="ctr">
              <a:lnSpc>
                <a:spcPct val="100000"/>
              </a:lnSpc>
            </a:pPr>
            <a:r>
              <a:rPr lang="cs-CZ" sz="16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(</a:t>
            </a:r>
            <a:r>
              <a:rPr lang="bg-BG" sz="16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 с</a:t>
            </a:r>
            <a:r>
              <a:rPr lang="cs-CZ" sz="16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 25g</a:t>
            </a:r>
            <a:r>
              <a:rPr lang="bg-BG" sz="16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 </a:t>
            </a:r>
            <a:r>
              <a:rPr lang="cs-CZ" sz="16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)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3728430" y="5410444"/>
            <a:ext cx="248724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000" spc="-1" dirty="0" smtClean="0">
                <a:solidFill>
                  <a:srgbClr val="FF860D"/>
                </a:solidFill>
              </a:rPr>
              <a:t>Работи с едно докосване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7238250" y="5372588"/>
            <a:ext cx="20010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0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Малко вода</a:t>
            </a:r>
            <a:r>
              <a:rPr dirty="0"/>
              <a:t/>
            </a:r>
            <a:br>
              <a:rPr dirty="0"/>
            </a:br>
            <a:r>
              <a:rPr lang="cs-CZ" sz="16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(</a:t>
            </a:r>
            <a:r>
              <a:rPr lang="bg-BG" sz="16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 до</a:t>
            </a:r>
            <a:r>
              <a:rPr lang="cs-CZ" sz="16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 </a:t>
            </a:r>
            <a:r>
              <a:rPr lang="cs-CZ" sz="1600" b="0" strike="noStrike" spc="-1" dirty="0">
                <a:solidFill>
                  <a:srgbClr val="FF860D"/>
                </a:solidFill>
                <a:latin typeface="Arial"/>
                <a:ea typeface="DejaVu Sans"/>
              </a:rPr>
              <a:t>2 </a:t>
            </a:r>
            <a:r>
              <a:rPr lang="bg-BG" sz="16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литра</a:t>
            </a:r>
            <a:r>
              <a:rPr lang="cs-CZ" sz="1600" b="0" strike="noStrike" spc="-1" dirty="0" smtClean="0">
                <a:solidFill>
                  <a:srgbClr val="FF860D"/>
                </a:solidFill>
                <a:latin typeface="Arial"/>
                <a:ea typeface="DejaVu Sans"/>
              </a:rPr>
              <a:t>)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76199" y="6116876"/>
            <a:ext cx="10080625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999999"/>
                </a:solidFill>
              </a:rPr>
              <a:t>Дезинфектантът се управлява от микрокомпютър. Необходими са сол и вода, които са лесно достъпни у дома като суровини. могат да произвеждат ефективна, безопасна и нетоксична вода от Javelle бързо и удобно. Здраве и безопасност, не е нужно да се притеснявате за скритите здравословни проблеми, свързани с използването на дезинфектант.</a:t>
            </a:r>
            <a:endParaRPr lang="cs-CZ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852987" y="381839"/>
            <a:ext cx="6258825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200" b="1" spc="-1" dirty="0">
                <a:solidFill>
                  <a:srgbClr val="FFFFFF"/>
                </a:solidFill>
              </a:rPr>
              <a:t>Спецификации на продукта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973760" y="1643786"/>
            <a:ext cx="4337640" cy="490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spc="-1" dirty="0">
                <a:solidFill>
                  <a:srgbClr val="CCCCCC"/>
                </a:solidFill>
                <a:latin typeface="Arial Narrow"/>
              </a:rPr>
              <a:t>Детайлите показват </a:t>
            </a:r>
            <a:r>
              <a:rPr lang="ru-RU" sz="2600" spc="-1" dirty="0" smtClean="0">
                <a:solidFill>
                  <a:srgbClr val="CCCCCC"/>
                </a:solidFill>
                <a:latin typeface="Arial Narrow"/>
              </a:rPr>
              <a:t>качеството:</a:t>
            </a:r>
            <a:endParaRPr lang="cs-CZ" sz="2600" b="0" strike="noStrike" spc="-1" dirty="0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4533539" y="5554555"/>
            <a:ext cx="5629725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1" dirty="0">
                <a:solidFill>
                  <a:srgbClr val="15A8B4"/>
                </a:solidFill>
              </a:rPr>
              <a:t>Разредете правилно и </a:t>
            </a:r>
            <a:r>
              <a:rPr lang="ru-RU" sz="2800" spc="-1" dirty="0" smtClean="0">
                <a:solidFill>
                  <a:srgbClr val="15A8B4"/>
                </a:solidFill>
              </a:rPr>
              <a:t>дезинфекцирайте ефективно</a:t>
            </a:r>
            <a:endParaRPr lang="cs-CZ" sz="2800" b="0" strike="noStrike" spc="-1" dirty="0">
              <a:latin typeface="Arial"/>
            </a:endParaRPr>
          </a:p>
        </p:txBody>
      </p:sp>
      <p:graphicFrame>
        <p:nvGraphicFramePr>
          <p:cNvPr id="116" name="Table 4"/>
          <p:cNvGraphicFramePr/>
          <p:nvPr>
            <p:extLst>
              <p:ext uri="{D42A27DB-BD31-4B8C-83A1-F6EECF244321}">
                <p14:modId xmlns:p14="http://schemas.microsoft.com/office/powerpoint/2010/main" val="3883964756"/>
              </p:ext>
            </p:extLst>
          </p:nvPr>
        </p:nvGraphicFramePr>
        <p:xfrm>
          <a:off x="4876800" y="2541272"/>
          <a:ext cx="5124539" cy="2484360"/>
        </p:xfrm>
        <a:graphic>
          <a:graphicData uri="http://schemas.openxmlformats.org/drawingml/2006/table">
            <a:tbl>
              <a:tblPr/>
              <a:tblGrid>
                <a:gridCol w="1282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4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8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9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1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400" b="0" strike="noStrike" spc="-1" dirty="0" smtClean="0">
                          <a:latin typeface="Arial"/>
                        </a:rPr>
                        <a:t>Артикул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400" b="0" strike="noStrike" spc="-1" dirty="0" smtClean="0">
                          <a:latin typeface="Arial"/>
                        </a:rPr>
                        <a:t>Генератор на дезинфектант 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4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Волтаж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220 VAC DC12V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1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Модел</a:t>
                      </a:r>
                      <a:r>
                        <a:rPr lang="cs-CZ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cs-CZ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No.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XDS01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400" b="0" strike="noStrike" spc="-1" dirty="0" smtClean="0">
                          <a:latin typeface="Arial"/>
                        </a:rPr>
                        <a:t>Мощност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48 W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4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Капацитет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 l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4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Време на работа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 </a:t>
                      </a:r>
                      <a:r>
                        <a:rPr lang="bg-BG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минути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400" b="0" strike="noStrike" spc="-1" dirty="0" smtClean="0">
                          <a:latin typeface="Arial"/>
                        </a:rPr>
                        <a:t>Материал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PP, ABS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g-BG" sz="1400" b="0" strike="noStrike" spc="-1" dirty="0" smtClean="0">
                          <a:latin typeface="Arial"/>
                        </a:rPr>
                        <a:t>Размер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189 mm * 330 mm</a:t>
                      </a:r>
                      <a:endParaRPr lang="cs-CZ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785</Words>
  <Application>Microsoft Office PowerPoint</Application>
  <PresentationFormat>Custom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Bahnschrift Condensed</vt:lpstr>
      <vt:lpstr>Calibri</vt:lpstr>
      <vt:lpstr>DejaVu Sans</vt:lpstr>
      <vt:lpstr>Segoe Print</vt:lpstr>
      <vt:lpstr>Symbol</vt:lpstr>
      <vt:lpstr>Wingdings</vt:lpstr>
      <vt:lpstr>思源黑体 CN Medium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Tereza Domkářová</dc:creator>
  <dc:description/>
  <cp:lastModifiedBy>anelia07</cp:lastModifiedBy>
  <cp:revision>43</cp:revision>
  <dcterms:created xsi:type="dcterms:W3CDTF">2021-01-16T14:16:17Z</dcterms:created>
  <dcterms:modified xsi:type="dcterms:W3CDTF">2021-02-02T10:53:12Z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Vlastní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