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24"/>
  </p:notesMasterIdLst>
  <p:sldIdLst>
    <p:sldId id="275" r:id="rId6"/>
    <p:sldId id="256" r:id="rId7"/>
    <p:sldId id="257" r:id="rId8"/>
    <p:sldId id="259" r:id="rId9"/>
    <p:sldId id="281" r:id="rId10"/>
    <p:sldId id="258" r:id="rId11"/>
    <p:sldId id="274" r:id="rId12"/>
    <p:sldId id="260" r:id="rId13"/>
    <p:sldId id="278" r:id="rId14"/>
    <p:sldId id="280" r:id="rId15"/>
    <p:sldId id="261" r:id="rId16"/>
    <p:sldId id="276" r:id="rId17"/>
    <p:sldId id="264" r:id="rId18"/>
    <p:sldId id="265" r:id="rId19"/>
    <p:sldId id="270" r:id="rId20"/>
    <p:sldId id="263" r:id="rId21"/>
    <p:sldId id="273" r:id="rId22"/>
    <p:sldId id="272" r:id="rId23"/>
  </p:sldIdLst>
  <p:sldSz cx="10080625" cy="7559675"/>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249" autoAdjust="0"/>
  </p:normalViewPr>
  <p:slideViewPr>
    <p:cSldViewPr snapToGrid="0">
      <p:cViewPr varScale="1">
        <p:scale>
          <a:sx n="87" d="100"/>
          <a:sy n="87" d="100"/>
        </p:scale>
        <p:origin x="103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EVE%20Lab\CitriSlim%20&#26577;&#27224;&#24188;&#26524;\TCI\&#25991;&#26696;\Data_CitriSli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Pt>
            <c:idx val="5"/>
            <c:invertIfNegative val="0"/>
            <c:bubble3D val="0"/>
            <c:spPr>
              <a:solidFill>
                <a:schemeClr val="accent6"/>
              </a:solidFill>
            </c:spPr>
            <c:extLst>
              <c:ext xmlns:c16="http://schemas.microsoft.com/office/drawing/2014/chart" uri="{C3380CC4-5D6E-409C-BE32-E72D297353CC}">
                <c16:uniqueId val="{00000001-C5BE-4792-B001-5F93DACF02F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Sheet1!$B$3:$G$3</c:f>
              <c:strCache>
                <c:ptCount val="6"/>
                <c:pt idx="0">
                  <c:v>Kiwifruit</c:v>
                </c:pt>
                <c:pt idx="1">
                  <c:v>Guava</c:v>
                </c:pt>
                <c:pt idx="2">
                  <c:v>Grape</c:v>
                </c:pt>
                <c:pt idx="3">
                  <c:v>Indian Jujube</c:v>
                </c:pt>
                <c:pt idx="4">
                  <c:v>Ponkan (ripe)</c:v>
                </c:pt>
                <c:pt idx="5">
                  <c:v>Pokan (unripe)</c:v>
                </c:pt>
              </c:strCache>
            </c:strRef>
          </c:cat>
          <c:val>
            <c:numRef>
              <c:f>Sheet1!$B$4:$G$4</c:f>
              <c:numCache>
                <c:formatCode>General</c:formatCode>
                <c:ptCount val="6"/>
                <c:pt idx="0">
                  <c:v>25</c:v>
                </c:pt>
                <c:pt idx="1">
                  <c:v>35.81</c:v>
                </c:pt>
                <c:pt idx="2">
                  <c:v>28.56</c:v>
                </c:pt>
                <c:pt idx="3">
                  <c:v>20.67</c:v>
                </c:pt>
                <c:pt idx="4">
                  <c:v>34.03</c:v>
                </c:pt>
                <c:pt idx="5">
                  <c:v>100</c:v>
                </c:pt>
              </c:numCache>
            </c:numRef>
          </c:val>
          <c:extLst>
            <c:ext xmlns:c16="http://schemas.microsoft.com/office/drawing/2014/chart" uri="{C3380CC4-5D6E-409C-BE32-E72D297353CC}">
              <c16:uniqueId val="{00000002-C5BE-4792-B001-5F93DACF02FB}"/>
            </c:ext>
          </c:extLst>
        </c:ser>
        <c:dLbls>
          <c:showLegendKey val="0"/>
          <c:showVal val="1"/>
          <c:showCatName val="0"/>
          <c:showSerName val="0"/>
          <c:showPercent val="0"/>
          <c:showBubbleSize val="0"/>
        </c:dLbls>
        <c:gapWidth val="150"/>
        <c:axId val="122752384"/>
        <c:axId val="125097088"/>
      </c:barChart>
      <c:catAx>
        <c:axId val="122752384"/>
        <c:scaling>
          <c:orientation val="minMax"/>
        </c:scaling>
        <c:delete val="0"/>
        <c:axPos val="b"/>
        <c:numFmt formatCode="General" sourceLinked="0"/>
        <c:majorTickMark val="none"/>
        <c:minorTickMark val="none"/>
        <c:tickLblPos val="nextTo"/>
        <c:crossAx val="125097088"/>
        <c:crosses val="autoZero"/>
        <c:auto val="0"/>
        <c:lblAlgn val="ctr"/>
        <c:lblOffset val="100"/>
        <c:noMultiLvlLbl val="0"/>
      </c:catAx>
      <c:valAx>
        <c:axId val="125097088"/>
        <c:scaling>
          <c:orientation val="minMax"/>
        </c:scaling>
        <c:delete val="0"/>
        <c:axPos val="l"/>
        <c:title>
          <c:tx>
            <c:rich>
              <a:bodyPr rot="-5400000" vert="horz"/>
              <a:lstStyle/>
              <a:p>
                <a:pPr>
                  <a:defRPr/>
                </a:pPr>
                <a:r>
                  <a:rPr lang="bg-BG" dirty="0"/>
                  <a:t>Относителна намаляваща мощност (%)</a:t>
                </a:r>
                <a:endParaRPr lang="en-US" dirty="0"/>
              </a:p>
            </c:rich>
          </c:tx>
          <c:layout>
            <c:manualLayout>
              <c:xMode val="edge"/>
              <c:yMode val="edge"/>
              <c:x val="5.4764557251029671E-3"/>
              <c:y val="0.12195558518189339"/>
            </c:manualLayout>
          </c:layout>
          <c:overlay val="0"/>
        </c:title>
        <c:numFmt formatCode="General" sourceLinked="1"/>
        <c:majorTickMark val="out"/>
        <c:minorTickMark val="none"/>
        <c:tickLblPos val="nextTo"/>
        <c:crossAx val="122752384"/>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cs-CZ" sz="1800" b="0" strike="noStrike" spc="-1">
                <a:solidFill>
                  <a:srgbClr val="000000"/>
                </a:solidFill>
                <a:latin typeface="Arial"/>
              </a:rPr>
              <a:t>Klikněte pro přesun snímku</a:t>
            </a:r>
          </a:p>
        </p:txBody>
      </p:sp>
      <p:sp>
        <p:nvSpPr>
          <p:cNvPr id="191"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Klikněte pro úpravu formátu komentářů</a:t>
            </a:r>
          </a:p>
        </p:txBody>
      </p:sp>
      <p:sp>
        <p:nvSpPr>
          <p:cNvPr id="192"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&lt;záhlaví&gt;</a:t>
            </a:r>
          </a:p>
        </p:txBody>
      </p:sp>
      <p:sp>
        <p:nvSpPr>
          <p:cNvPr id="193"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&lt;datum/čas&gt;</a:t>
            </a:r>
          </a:p>
        </p:txBody>
      </p:sp>
      <p:sp>
        <p:nvSpPr>
          <p:cNvPr id="194"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&lt;zápatí&gt;</a:t>
            </a:r>
          </a:p>
        </p:txBody>
      </p:sp>
      <p:sp>
        <p:nvSpPr>
          <p:cNvPr id="195"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C4534B0D-9441-4EB7-AFC3-274FB60976DB}" type="slidenum">
              <a:rPr lang="cs-CZ" sz="1400" b="0" strike="noStrike" spc="-1">
                <a:latin typeface="Times New Roman"/>
              </a:rPr>
              <a:t>‹#›</a:t>
            </a:fld>
            <a:endParaRPr lang="cs-CZ"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1</a:t>
            </a:fld>
            <a:endParaRPr lang="cs-CZ" sz="1400" b="0" strike="noStrike" spc="-1">
              <a:latin typeface="Times New Roman"/>
            </a:endParaRPr>
          </a:p>
        </p:txBody>
      </p:sp>
    </p:spTree>
    <p:extLst>
      <p:ext uri="{BB962C8B-B14F-4D97-AF65-F5344CB8AC3E}">
        <p14:creationId xmlns:p14="http://schemas.microsoft.com/office/powerpoint/2010/main" val="365544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14</a:t>
            </a:fld>
            <a:endParaRPr lang="cs-CZ" sz="1400" b="0" strike="noStrike" spc="-1">
              <a:latin typeface="Times New Roman"/>
            </a:endParaRPr>
          </a:p>
        </p:txBody>
      </p:sp>
    </p:spTree>
    <p:extLst>
      <p:ext uri="{BB962C8B-B14F-4D97-AF65-F5344CB8AC3E}">
        <p14:creationId xmlns:p14="http://schemas.microsoft.com/office/powerpoint/2010/main" val="40327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15</a:t>
            </a:fld>
            <a:endParaRPr lang="cs-CZ" sz="1400" b="0" strike="noStrike" spc="-1">
              <a:latin typeface="Times New Roman"/>
            </a:endParaRPr>
          </a:p>
        </p:txBody>
      </p:sp>
    </p:spTree>
    <p:extLst>
      <p:ext uri="{BB962C8B-B14F-4D97-AF65-F5344CB8AC3E}">
        <p14:creationId xmlns:p14="http://schemas.microsoft.com/office/powerpoint/2010/main" val="333877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pPr>
              <a:lnSpc>
                <a:spcPct val="100000"/>
              </a:lnSpc>
            </a:pPr>
            <a:r>
              <a:rPr lang="cs-CZ" sz="1800" b="1" strike="noStrike" spc="-1" dirty="0">
                <a:solidFill>
                  <a:srgbClr val="000000"/>
                </a:solidFill>
                <a:latin typeface="Myriad Pro"/>
                <a:ea typeface="DejaVu Sans"/>
              </a:rPr>
              <a:t>CitriSlim® </a:t>
            </a:r>
            <a:r>
              <a:rPr lang="en-GB" sz="1800" b="1" strike="noStrike" spc="-1" dirty="0">
                <a:solidFill>
                  <a:srgbClr val="000000"/>
                </a:solidFill>
                <a:latin typeface="Myriad Pro"/>
                <a:ea typeface="DejaVu Sans"/>
              </a:rPr>
              <a:t>- </a:t>
            </a:r>
            <a:r>
              <a:rPr lang="cs-CZ" sz="1200" b="1" strike="noStrike" spc="-1" dirty="0">
                <a:solidFill>
                  <a:srgbClr val="000000"/>
                </a:solidFill>
                <a:latin typeface="Myriad Pro"/>
                <a:ea typeface="DejaVu Sans"/>
              </a:rPr>
              <a:t>concentrated fruit blend of</a:t>
            </a:r>
            <a:r>
              <a:rPr lang="en-GB" sz="1200" b="1" strike="noStrike" spc="-1" dirty="0">
                <a:solidFill>
                  <a:srgbClr val="000000"/>
                </a:solidFill>
                <a:latin typeface="Myriad Pro"/>
                <a:ea typeface="DejaVu Sans"/>
              </a:rPr>
              <a:t>:</a:t>
            </a:r>
          </a:p>
          <a:p>
            <a:pPr>
              <a:lnSpc>
                <a:spcPct val="100000"/>
              </a:lnSpc>
            </a:pPr>
            <a:endParaRPr lang="en-GB" sz="1200" b="1" strike="noStrike" spc="-1" dirty="0">
              <a:solidFill>
                <a:srgbClr val="000000"/>
              </a:solidFill>
              <a:latin typeface="Myriad Pro"/>
              <a:ea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Grapefruit contains bioflavonoids, which have antioxidant capacity and immunity, and vitamin C content is also abundant. Vitamin C can help the synthesis of immunoglobulins, defend against foreign pathogens, improve immunity and prevent colds.</a:t>
            </a:r>
            <a:endParaRPr lang="zh-TW" altLang="en-US" sz="1200" dirty="0">
              <a:solidFill>
                <a:schemeClr val="tx1">
                  <a:lumMod val="75000"/>
                  <a:lumOff val="25000"/>
                </a:schemeClr>
              </a:solidFill>
              <a:latin typeface="+mn-ea"/>
            </a:endParaRPr>
          </a:p>
          <a:p>
            <a:pPr>
              <a:lnSpc>
                <a:spcPct val="100000"/>
              </a:lnSpc>
            </a:pPr>
            <a:endParaRPr lang="en-GB" sz="1200" b="1" strike="noStrike" spc="-1" dirty="0">
              <a:solidFill>
                <a:srgbClr val="000000"/>
              </a:solidFill>
              <a:latin typeface="Myriad Pro"/>
              <a:ea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mn-lt"/>
              </a:rPr>
              <a:t>Lemon contains bioflavonoids, which can strengthen the antioxidant capacity of vitamin C. It is also rich in vitamin C to help iron absorption. Iron plays a very important role in the production of heme and the health of the immune system. At the same time the antioxidant effect is very helpful for beauty.</a:t>
            </a:r>
            <a:r>
              <a:rPr lang="en-GB" sz="1200" b="1" strike="noStrike" spc="-1" dirty="0">
                <a:solidFill>
                  <a:srgbClr val="000000"/>
                </a:solidFill>
                <a:latin typeface="Myriad Pro"/>
                <a:ea typeface="DejaVu Sans"/>
              </a:rPr>
              <a:t/>
            </a:r>
            <a:br>
              <a:rPr lang="en-GB" sz="1200" b="1" strike="noStrike" spc="-1" dirty="0">
                <a:solidFill>
                  <a:srgbClr val="000000"/>
                </a:solidFill>
                <a:latin typeface="Myriad Pro"/>
                <a:ea typeface="DejaVu Sans"/>
              </a:rPr>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Apples have many benefits, including a variety of polyphenols, pectin, dietary fiber and other nutrients. According to research published in the Journal of the American Medical Association (JAMA), people who eat an apple every day use prescription visas less often.</a:t>
            </a:r>
            <a:endParaRPr lang="en-US" altLang="zh-TW" sz="1200" dirty="0">
              <a:solidFill>
                <a:schemeClr val="tx1">
                  <a:lumMod val="85000"/>
                  <a:lumOff val="15000"/>
                </a:schemeClr>
              </a:solidFill>
            </a:endParaRPr>
          </a:p>
          <a:p>
            <a:endParaRPr lang="en-GB" dirty="0"/>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16</a:t>
            </a:fld>
            <a:endParaRPr lang="cs-CZ" sz="1400" b="0" strike="noStrike" spc="-1">
              <a:latin typeface="Times New Roman"/>
            </a:endParaRPr>
          </a:p>
        </p:txBody>
      </p:sp>
    </p:spTree>
    <p:extLst>
      <p:ext uri="{BB962C8B-B14F-4D97-AF65-F5344CB8AC3E}">
        <p14:creationId xmlns:p14="http://schemas.microsoft.com/office/powerpoint/2010/main" val="3826840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r>
              <a:rPr lang="en-GB" dirty="0"/>
              <a:t>Before we get to introduce our product I would like to set a background on why </a:t>
            </a:r>
            <a:r>
              <a:rPr lang="en-GB" dirty="0" err="1"/>
              <a:t>Tiens</a:t>
            </a:r>
            <a:r>
              <a:rPr lang="en-GB" dirty="0"/>
              <a:t> has made all efforts to bring this particular product to the market now. </a:t>
            </a:r>
          </a:p>
          <a:p>
            <a:r>
              <a:rPr lang="en-GB" dirty="0"/>
              <a:t>The 2020 biggest news, which is still ongoing it the outbreak of the Covid-19, caused by a novel coronavirus. </a:t>
            </a:r>
          </a:p>
          <a:p>
            <a:r>
              <a:rPr lang="en-GB" dirty="0"/>
              <a:t>No-one expected how badly the world will be hit! </a:t>
            </a:r>
          </a:p>
          <a:p>
            <a:r>
              <a:rPr lang="en-GB" dirty="0"/>
              <a:t>The World Health Organisation data for today </a:t>
            </a:r>
          </a:p>
          <a:p>
            <a:endParaRPr lang="en-GB" dirty="0"/>
          </a:p>
          <a:p>
            <a:r>
              <a:rPr lang="en-GB" dirty="0"/>
              <a:t>(3</a:t>
            </a:r>
            <a:r>
              <a:rPr lang="en-GB" baseline="30000" dirty="0"/>
              <a:t>rd</a:t>
            </a:r>
            <a:r>
              <a:rPr lang="en-GB" dirty="0"/>
              <a:t> July 2020)</a:t>
            </a:r>
          </a:p>
          <a:p>
            <a:r>
              <a:rPr lang="en-GB" dirty="0"/>
              <a:t>-10,5 million confirmed cases of Covid-19 worldwide</a:t>
            </a:r>
          </a:p>
          <a:p>
            <a:pPr marL="171450" indent="-171450">
              <a:buFontTx/>
              <a:buChar char="-"/>
            </a:pPr>
            <a:r>
              <a:rPr lang="en-GB" dirty="0"/>
              <a:t>513,000 deaths worldwide</a:t>
            </a:r>
          </a:p>
          <a:p>
            <a:pPr marL="171450" indent="-171450">
              <a:buFontTx/>
              <a:buChar char="-"/>
            </a:pPr>
            <a:r>
              <a:rPr lang="en-GB" dirty="0"/>
              <a:t>2,44 million confirmed cases in Europe with nearly 200,000 deaths </a:t>
            </a:r>
          </a:p>
          <a:p>
            <a:pPr marL="171450" indent="-171450">
              <a:buFontTx/>
              <a:buChar char="-"/>
            </a:pPr>
            <a:r>
              <a:rPr lang="en-GB" dirty="0"/>
              <a:t>Fear, uncertainty, economic recession </a:t>
            </a:r>
          </a:p>
          <a:p>
            <a:pPr marL="171450" indent="-171450">
              <a:buFontTx/>
              <a:buChar char="-"/>
            </a:pPr>
            <a:r>
              <a:rPr lang="en-GB" dirty="0"/>
              <a:t>And its not the end </a:t>
            </a:r>
          </a:p>
          <a:p>
            <a:pPr marL="171450" indent="-171450">
              <a:buFontTx/>
              <a:buChar char="-"/>
            </a:pPr>
            <a:endParaRPr lang="en-GB" dirty="0"/>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2</a:t>
            </a:fld>
            <a:endParaRPr lang="cs-CZ" sz="1400" b="0" strike="noStrike" spc="-1">
              <a:latin typeface="Times New Roman"/>
            </a:endParaRPr>
          </a:p>
        </p:txBody>
      </p:sp>
    </p:spTree>
    <p:extLst>
      <p:ext uri="{BB962C8B-B14F-4D97-AF65-F5344CB8AC3E}">
        <p14:creationId xmlns:p14="http://schemas.microsoft.com/office/powerpoint/2010/main" val="347170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r>
              <a:rPr lang="en-GB" dirty="0"/>
              <a:t>Until the virus is still circulating, anyone can get it, anyone can spread it, </a:t>
            </a:r>
          </a:p>
          <a:p>
            <a:r>
              <a:rPr lang="en-GB" dirty="0"/>
              <a:t>The virus connects with our healthy cells and tissues and has a potential to colonise the organs, in particular lungs. </a:t>
            </a:r>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3</a:t>
            </a:fld>
            <a:endParaRPr lang="cs-CZ" sz="1400" b="0" strike="noStrike" spc="-1">
              <a:latin typeface="Times New Roman"/>
            </a:endParaRPr>
          </a:p>
        </p:txBody>
      </p:sp>
    </p:spTree>
    <p:extLst>
      <p:ext uri="{BB962C8B-B14F-4D97-AF65-F5344CB8AC3E}">
        <p14:creationId xmlns:p14="http://schemas.microsoft.com/office/powerpoint/2010/main" val="399946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4</a:t>
            </a:fld>
            <a:endParaRPr lang="cs-CZ" sz="1400" b="0" strike="noStrike" spc="-1">
              <a:latin typeface="Times New Roman"/>
            </a:endParaRPr>
          </a:p>
        </p:txBody>
      </p:sp>
    </p:spTree>
    <p:extLst>
      <p:ext uri="{BB962C8B-B14F-4D97-AF65-F5344CB8AC3E}">
        <p14:creationId xmlns:p14="http://schemas.microsoft.com/office/powerpoint/2010/main" val="388781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r>
              <a:rPr lang="en-GB" dirty="0"/>
              <a:t>There is NO vaccine, there is NO medication, the only weapon we have at the moment is our own immunity. </a:t>
            </a:r>
          </a:p>
          <a:p>
            <a:pPr algn="l"/>
            <a:endParaRPr lang="en-GB" b="0" i="0" dirty="0">
              <a:solidFill>
                <a:srgbClr val="000000"/>
              </a:solidFill>
              <a:effectLst/>
              <a:latin typeface="Times New Roman" panose="02020603050405020304" pitchFamily="18" charset="0"/>
            </a:endParaRPr>
          </a:p>
          <a:p>
            <a:pPr algn="l"/>
            <a:r>
              <a:rPr lang="en-GB" b="0" i="0" dirty="0">
                <a:solidFill>
                  <a:srgbClr val="000000"/>
                </a:solidFill>
                <a:effectLst/>
                <a:latin typeface="Times New Roman" panose="02020603050405020304" pitchFamily="18" charset="0"/>
              </a:rPr>
              <a:t>The immune system has a vital role: It protects your body from harmful substances, germs and cell changes that could make you ill. </a:t>
            </a:r>
            <a:br>
              <a:rPr lang="en-GB" b="0" i="0" dirty="0">
                <a:solidFill>
                  <a:srgbClr val="000000"/>
                </a:solidFill>
                <a:effectLst/>
                <a:latin typeface="Times New Roman" panose="02020603050405020304" pitchFamily="18" charset="0"/>
              </a:rPr>
            </a:br>
            <a:r>
              <a:rPr lang="en-GB" b="0" i="0" dirty="0">
                <a:solidFill>
                  <a:srgbClr val="000000"/>
                </a:solidFill>
                <a:effectLst/>
                <a:latin typeface="Times New Roman" panose="02020603050405020304" pitchFamily="18" charset="0"/>
              </a:rPr>
              <a:t>It is made up of various organs, cells and proteins.</a:t>
            </a:r>
          </a:p>
          <a:p>
            <a:pPr algn="l"/>
            <a:r>
              <a:rPr lang="en-GB" b="0" i="0" dirty="0">
                <a:solidFill>
                  <a:srgbClr val="000000"/>
                </a:solidFill>
                <a:effectLst/>
                <a:latin typeface="Times New Roman" panose="02020603050405020304" pitchFamily="18" charset="0"/>
              </a:rPr>
              <a:t>As long as your immune system is running smoothly, you don’t notice that it’s there. </a:t>
            </a:r>
            <a:br>
              <a:rPr lang="en-GB" b="0" i="0" dirty="0">
                <a:solidFill>
                  <a:srgbClr val="000000"/>
                </a:solidFill>
                <a:effectLst/>
                <a:latin typeface="Times New Roman" panose="02020603050405020304" pitchFamily="18" charset="0"/>
              </a:rPr>
            </a:br>
            <a:r>
              <a:rPr lang="en-GB" b="0" i="0" dirty="0">
                <a:solidFill>
                  <a:srgbClr val="000000"/>
                </a:solidFill>
                <a:effectLst/>
                <a:latin typeface="Times New Roman" panose="02020603050405020304" pitchFamily="18" charset="0"/>
              </a:rPr>
              <a:t>But if it stops working properly – because it’s weak or can't fight particularly aggressive viruses or germs – you get ill. </a:t>
            </a:r>
          </a:p>
          <a:p>
            <a:endParaRPr lang="en-GB" dirty="0"/>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5</a:t>
            </a:fld>
            <a:endParaRPr lang="cs-CZ" sz="1400" b="0" strike="noStrike" spc="-1">
              <a:latin typeface="Times New Roman"/>
            </a:endParaRPr>
          </a:p>
        </p:txBody>
      </p:sp>
    </p:spTree>
    <p:extLst>
      <p:ext uri="{BB962C8B-B14F-4D97-AF65-F5344CB8AC3E}">
        <p14:creationId xmlns:p14="http://schemas.microsoft.com/office/powerpoint/2010/main" val="60270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8</a:t>
            </a:fld>
            <a:endParaRPr lang="cs-CZ" sz="1400" b="0" strike="noStrike" spc="-1">
              <a:latin typeface="Times New Roman"/>
            </a:endParaRPr>
          </a:p>
        </p:txBody>
      </p:sp>
    </p:spTree>
    <p:extLst>
      <p:ext uri="{BB962C8B-B14F-4D97-AF65-F5344CB8AC3E}">
        <p14:creationId xmlns:p14="http://schemas.microsoft.com/office/powerpoint/2010/main" val="259887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9</a:t>
            </a:fld>
            <a:endParaRPr lang="cs-CZ" sz="1400" b="0" strike="noStrike" spc="-1">
              <a:latin typeface="Times New Roman"/>
            </a:endParaRPr>
          </a:p>
        </p:txBody>
      </p:sp>
    </p:spTree>
    <p:extLst>
      <p:ext uri="{BB962C8B-B14F-4D97-AF65-F5344CB8AC3E}">
        <p14:creationId xmlns:p14="http://schemas.microsoft.com/office/powerpoint/2010/main" val="134965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6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4534B0D-9441-4EB7-AFC3-274FB60976DB}" type="slidenum">
              <a:rPr lang="cs-CZ" sz="1400" b="0" strike="noStrike" spc="-1" smtClean="0">
                <a:latin typeface="Times New Roman"/>
              </a:rPr>
              <a:t>11</a:t>
            </a:fld>
            <a:endParaRPr lang="cs-CZ" sz="1400" b="0" strike="noStrike" spc="-1">
              <a:latin typeface="Times New Roman"/>
            </a:endParaRPr>
          </a:p>
        </p:txBody>
      </p:sp>
    </p:spTree>
    <p:extLst>
      <p:ext uri="{BB962C8B-B14F-4D97-AF65-F5344CB8AC3E}">
        <p14:creationId xmlns:p14="http://schemas.microsoft.com/office/powerpoint/2010/main" val="30668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1106488" y="812800"/>
            <a:ext cx="5346700" cy="4008438"/>
          </a:xfrm>
          <a:prstGeom prst="rect">
            <a:avLst/>
          </a:prstGeom>
        </p:spPr>
      </p:sp>
      <p:sp>
        <p:nvSpPr>
          <p:cNvPr id="294" name="PlaceHolder 2"/>
          <p:cNvSpPr>
            <a:spLocks noGrp="1"/>
          </p:cNvSpPr>
          <p:nvPr>
            <p:ph type="body"/>
          </p:nvPr>
        </p:nvSpPr>
        <p:spPr>
          <a:xfrm>
            <a:off x="756000" y="5078520"/>
            <a:ext cx="6047280" cy="4810680"/>
          </a:xfrm>
          <a:prstGeom prst="rect">
            <a:avLst/>
          </a:prstGeom>
        </p:spPr>
        <p:txBody>
          <a:bodyPr lIns="0" tIns="0" rIns="0" bIns="0">
            <a:noAutofit/>
          </a:bodyPr>
          <a:lstStyle/>
          <a:p>
            <a:pPr marL="216000" indent="-216000">
              <a:lnSpc>
                <a:spcPct val="100000"/>
              </a:lnSpc>
            </a:pPr>
            <a:endParaRPr lang="cs-CZ" sz="2000" b="0" strike="noStrike" spc="-1" dirty="0">
              <a:latin typeface="Arial"/>
            </a:endParaRPr>
          </a:p>
        </p:txBody>
      </p:sp>
      <p:sp>
        <p:nvSpPr>
          <p:cNvPr id="295"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F83F0730-E492-47CC-8430-BB931C6FDAE8}" type="slidenum">
              <a:rPr lang="cs-CZ" sz="1400" b="0" strike="noStrike" spc="-1">
                <a:solidFill>
                  <a:srgbClr val="000000"/>
                </a:solidFill>
                <a:latin typeface="Times New Roman"/>
                <a:ea typeface="+mn-ea"/>
              </a:rPr>
              <a:t>13</a:t>
            </a:fld>
            <a:endParaRPr lang="cs-CZ" sz="14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29"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30"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32"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33"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34"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35"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36"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37"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41"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4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4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4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301320"/>
            <a:ext cx="9072000" cy="58503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5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51"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52"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5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5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5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5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5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6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6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6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6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6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67"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68"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7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7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7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73"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7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75"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79"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81"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83"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84"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301320"/>
            <a:ext cx="9072000" cy="58503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8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89"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90"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92"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9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94"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9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9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98"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00"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01"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0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04"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05"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06"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08"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09"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10"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11"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12"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13"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17"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19"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21"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22"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301320"/>
            <a:ext cx="9072000" cy="58503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2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27"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28"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30"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3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32"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3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3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36"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38"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39"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4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42"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43"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44"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46"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47"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48"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49"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50"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51"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55"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57"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59"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60"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504000" y="301320"/>
            <a:ext cx="9072000" cy="58503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6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65"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66"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68"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6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70"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7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7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74"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76"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77"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7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8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81"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82"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84"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85"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86"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87"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88"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89"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3"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4"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tIns="0" rIns="0" bIns="0" anchor="ctr">
            <a:spAutoFit/>
          </a:bodyPr>
          <a:lstStyle/>
          <a:p>
            <a:endParaRPr lang="cs-CZ" sz="1800" b="0" strike="noStrike" spc="-1">
              <a:solidFill>
                <a:srgbClr val="000000"/>
              </a:solid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cs-CZ" sz="2800" b="0" strike="noStrike" spc="-1">
              <a:solidFill>
                <a:srgbClr val="000000"/>
              </a:solid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cs-CZ"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noAutofit/>
          </a:bodyPr>
          <a:lstStyle/>
          <a:p>
            <a:r>
              <a:rPr lang="cs-CZ" sz="1800" b="0" strike="noStrike" spc="-1">
                <a:solidFill>
                  <a:srgbClr val="000000"/>
                </a:solidFill>
                <a:latin typeface="Arial"/>
              </a:rPr>
              <a:t>Klikněte pro úpravu formátu textu nadpisu</a:t>
            </a:r>
          </a:p>
        </p:txBody>
      </p:sp>
      <p:sp>
        <p:nvSpPr>
          <p:cNvPr id="3"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0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18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18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000" b="0" strike="noStrike" spc="-1">
                <a:solidFill>
                  <a:srgbClr val="000000"/>
                </a:solidFill>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61720"/>
            <a:ext cx="9071640" cy="1341000"/>
          </a:xfrm>
          <a:prstGeom prst="rect">
            <a:avLst/>
          </a:prstGeom>
        </p:spPr>
        <p:txBody>
          <a:bodyPr lIns="0" tIns="0" rIns="0" bIns="0" anchor="ctr">
            <a:spAutoFit/>
          </a:bodyPr>
          <a:lstStyle/>
          <a:p>
            <a:r>
              <a:rPr lang="cs-CZ" sz="4400" b="0" strike="noStrike" spc="-1">
                <a:solidFill>
                  <a:srgbClr val="000000"/>
                </a:solidFill>
                <a:latin typeface="Arial"/>
              </a:rPr>
              <a:t>Klikněte pro úpravu formátu textu nadpisu</a:t>
            </a:r>
          </a:p>
        </p:txBody>
      </p:sp>
      <p:sp>
        <p:nvSpPr>
          <p:cNvPr id="39" name="PlaceHolder 2"/>
          <p:cNvSpPr>
            <a:spLocks noGrp="1"/>
          </p:cNvSpPr>
          <p:nvPr>
            <p:ph type="body"/>
          </p:nvPr>
        </p:nvSpPr>
        <p:spPr>
          <a:xfrm>
            <a:off x="504000" y="1768680"/>
            <a:ext cx="907164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28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28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8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8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800" b="0" strike="noStrike" spc="-1">
                <a:solidFill>
                  <a:srgbClr val="000000"/>
                </a:solidFill>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301320"/>
            <a:ext cx="9072000" cy="1261800"/>
          </a:xfrm>
          <a:prstGeom prst="rect">
            <a:avLst/>
          </a:prstGeom>
        </p:spPr>
        <p:txBody>
          <a:bodyPr lIns="0" tIns="0" rIns="0" bIns="0" anchor="ctr">
            <a:noAutofit/>
          </a:bodyPr>
          <a:lstStyle/>
          <a:p>
            <a:r>
              <a:rPr lang="cs-CZ" sz="1800" b="0" strike="noStrike" spc="-1">
                <a:solidFill>
                  <a:srgbClr val="000000"/>
                </a:solidFill>
                <a:latin typeface="Arial"/>
              </a:rPr>
              <a:t>Klikněte pro úpravu formátu textu nadpisu</a:t>
            </a:r>
          </a:p>
        </p:txBody>
      </p:sp>
      <p:sp>
        <p:nvSpPr>
          <p:cNvPr id="77"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0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18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18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000" b="0" strike="noStrike" spc="-1">
                <a:solidFill>
                  <a:srgbClr val="000000"/>
                </a:solidFill>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61720"/>
            <a:ext cx="9071640" cy="1341000"/>
          </a:xfrm>
          <a:prstGeom prst="rect">
            <a:avLst/>
          </a:prstGeom>
        </p:spPr>
        <p:txBody>
          <a:bodyPr lIns="0" tIns="0" rIns="0" bIns="0" anchor="ctr">
            <a:spAutoFit/>
          </a:bodyPr>
          <a:lstStyle/>
          <a:p>
            <a:r>
              <a:rPr lang="cs-CZ" sz="4400" b="0" strike="noStrike" spc="-1">
                <a:solidFill>
                  <a:srgbClr val="000000"/>
                </a:solidFill>
                <a:latin typeface="Arial"/>
              </a:rPr>
              <a:t>Klikněte pro úpravu formátu textu nadpisu</a:t>
            </a:r>
          </a:p>
        </p:txBody>
      </p:sp>
      <p:sp>
        <p:nvSpPr>
          <p:cNvPr id="115"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0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18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18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000" b="0" strike="noStrike" spc="-1">
                <a:solidFill>
                  <a:srgbClr val="000000"/>
                </a:solidFill>
                <a:latin typeface="Arial"/>
              </a:rPr>
              <a:t>Sedmá úroveň</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301320"/>
            <a:ext cx="9072000" cy="1261800"/>
          </a:xfrm>
          <a:prstGeom prst="rect">
            <a:avLst/>
          </a:prstGeom>
        </p:spPr>
        <p:txBody>
          <a:bodyPr lIns="0" tIns="0" rIns="0" bIns="0" anchor="ctr">
            <a:noAutofit/>
          </a:bodyPr>
          <a:lstStyle/>
          <a:p>
            <a:r>
              <a:rPr lang="cs-CZ" sz="1800" b="0" strike="noStrike" spc="-1">
                <a:solidFill>
                  <a:srgbClr val="000000"/>
                </a:solidFill>
                <a:latin typeface="Arial"/>
              </a:rPr>
              <a:t>Klikněte pro úpravu formátu textu nadpisu</a:t>
            </a:r>
          </a:p>
        </p:txBody>
      </p:sp>
      <p:sp>
        <p:nvSpPr>
          <p:cNvPr id="153"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2800" b="0" strike="noStrike" spc="-1">
                <a:solidFill>
                  <a:srgbClr val="000000"/>
                </a:solidFill>
                <a:latin typeface="Arial"/>
              </a:rPr>
              <a:t>Klikněte pro úpravu formátu textu osnovy</a:t>
            </a:r>
          </a:p>
          <a:p>
            <a:pPr marL="864000" lvl="1" indent="-324000">
              <a:spcBef>
                <a:spcPts val="1134"/>
              </a:spcBef>
              <a:buClr>
                <a:srgbClr val="000000"/>
              </a:buClr>
              <a:buSzPct val="75000"/>
              <a:buFont typeface="Symbol" charset="2"/>
              <a:buChar char=""/>
            </a:pPr>
            <a:r>
              <a:rPr lang="cs-CZ" sz="2000" b="0" strike="noStrike" spc="-1">
                <a:solidFill>
                  <a:srgbClr val="000000"/>
                </a:solidFill>
                <a:latin typeface="Arial"/>
              </a:rPr>
              <a:t>Druhá úroveň</a:t>
            </a:r>
          </a:p>
          <a:p>
            <a:pPr marL="1296000" lvl="2" indent="-288000">
              <a:spcBef>
                <a:spcPts val="850"/>
              </a:spcBef>
              <a:buClr>
                <a:srgbClr val="000000"/>
              </a:buClr>
              <a:buSzPct val="45000"/>
              <a:buFont typeface="Wingdings" charset="2"/>
              <a:buChar char=""/>
            </a:pPr>
            <a:r>
              <a:rPr lang="cs-CZ" sz="1800" b="0" strike="noStrike" spc="-1">
                <a:solidFill>
                  <a:srgbClr val="000000"/>
                </a:solidFill>
                <a:latin typeface="Arial"/>
              </a:rPr>
              <a:t>Třetí úroveň</a:t>
            </a:r>
          </a:p>
          <a:p>
            <a:pPr marL="1728000" lvl="3" indent="-216000">
              <a:spcBef>
                <a:spcPts val="567"/>
              </a:spcBef>
              <a:buClr>
                <a:srgbClr val="000000"/>
              </a:buClr>
              <a:buSzPct val="75000"/>
              <a:buFont typeface="Symbol" charset="2"/>
              <a:buChar char=""/>
            </a:pPr>
            <a:r>
              <a:rPr lang="cs-CZ" sz="1800" b="0" strike="noStrike" spc="-1">
                <a:solidFill>
                  <a:srgbClr val="000000"/>
                </a:solidFill>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solidFill>
                  <a:srgbClr val="000000"/>
                </a:solidFill>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solidFill>
                  <a:srgbClr val="000000"/>
                </a:solidFill>
                <a:latin typeface="Arial"/>
              </a:rPr>
              <a:t>Šestá úroveň</a:t>
            </a:r>
          </a:p>
          <a:p>
            <a:pPr marL="3024000" lvl="6" indent="-216000">
              <a:spcBef>
                <a:spcPts val="283"/>
              </a:spcBef>
              <a:buClr>
                <a:srgbClr val="000000"/>
              </a:buClr>
              <a:buSzPct val="45000"/>
              <a:buFont typeface="Wingdings" charset="2"/>
              <a:buChar char=""/>
            </a:pPr>
            <a:r>
              <a:rPr lang="cs-CZ" sz="2000" b="0" strike="noStrike" spc="-1">
                <a:solidFill>
                  <a:srgbClr val="000000"/>
                </a:solidFill>
                <a:latin typeface="Arial"/>
              </a:rPr>
              <a:t>Sedmá úroveň</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microsoft.com/office/2007/relationships/hdphoto" Target="../media/hdphoto3.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svg"/><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 bottle, sitting, front&#10;&#10;Description automatically generated">
            <a:extLst>
              <a:ext uri="{FF2B5EF4-FFF2-40B4-BE49-F238E27FC236}">
                <a16:creationId xmlns:a16="http://schemas.microsoft.com/office/drawing/2014/main" id="{97F3A859-6006-4E49-986C-08D4C699E182}"/>
              </a:ext>
            </a:extLst>
          </p:cNvPr>
          <p:cNvPicPr>
            <a:picLocks noChangeAspect="1"/>
          </p:cNvPicPr>
          <p:nvPr/>
        </p:nvPicPr>
        <p:blipFill rotWithShape="1">
          <a:blip r:embed="rId3">
            <a:extLst>
              <a:ext uri="{28A0092B-C50C-407E-A947-70E740481C1C}">
                <a14:useLocalDpi xmlns:a14="http://schemas.microsoft.com/office/drawing/2010/main" val="0"/>
              </a:ext>
            </a:extLst>
          </a:blip>
          <a:srcRect l="17409" r="31178"/>
          <a:stretch/>
        </p:blipFill>
        <p:spPr>
          <a:xfrm>
            <a:off x="4768162" y="1114824"/>
            <a:ext cx="5161280" cy="5718237"/>
          </a:xfrm>
          <a:prstGeom prst="rect">
            <a:avLst/>
          </a:prstGeom>
        </p:spPr>
      </p:pic>
      <p:sp>
        <p:nvSpPr>
          <p:cNvPr id="2" name="Rectangle 1">
            <a:extLst>
              <a:ext uri="{FF2B5EF4-FFF2-40B4-BE49-F238E27FC236}">
                <a16:creationId xmlns:a16="http://schemas.microsoft.com/office/drawing/2014/main" id="{1A886E83-5F36-40B9-9C58-4F60B1BA3FD2}"/>
              </a:ext>
            </a:extLst>
          </p:cNvPr>
          <p:cNvSpPr/>
          <p:nvPr/>
        </p:nvSpPr>
        <p:spPr>
          <a:xfrm>
            <a:off x="583881" y="1850431"/>
            <a:ext cx="8770623" cy="4247022"/>
          </a:xfrm>
          <a:prstGeom prst="rect">
            <a:avLst/>
          </a:prstGeom>
          <a:solidFill>
            <a:schemeClr val="bg1">
              <a:alpha val="29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83EE4E6-27D7-4536-BFD3-33A1D93AFD84}"/>
              </a:ext>
            </a:extLst>
          </p:cNvPr>
          <p:cNvSpPr/>
          <p:nvPr/>
        </p:nvSpPr>
        <p:spPr>
          <a:xfrm>
            <a:off x="0" y="5859"/>
            <a:ext cx="10080625" cy="11089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1" name="Picture 10" descr="A picture containing black, meter, computer, group&#10;&#10;Description automatically generated">
            <a:extLst>
              <a:ext uri="{FF2B5EF4-FFF2-40B4-BE49-F238E27FC236}">
                <a16:creationId xmlns:a16="http://schemas.microsoft.com/office/drawing/2014/main" id="{1619CD16-69FC-4818-A7A3-F9C146BBA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162" y="2025039"/>
            <a:ext cx="4247022" cy="4247022"/>
          </a:xfrm>
          <a:prstGeom prst="rect">
            <a:avLst/>
          </a:prstGeom>
          <a:effectLst>
            <a:glow rad="495300">
              <a:schemeClr val="bg1">
                <a:alpha val="55000"/>
              </a:schemeClr>
            </a:glow>
          </a:effectLst>
        </p:spPr>
      </p:pic>
      <p:sp>
        <p:nvSpPr>
          <p:cNvPr id="14" name="TextBox 13">
            <a:extLst>
              <a:ext uri="{FF2B5EF4-FFF2-40B4-BE49-F238E27FC236}">
                <a16:creationId xmlns:a16="http://schemas.microsoft.com/office/drawing/2014/main" id="{B8F73D2C-F19C-4D4A-A50E-F47D28700501}"/>
              </a:ext>
            </a:extLst>
          </p:cNvPr>
          <p:cNvSpPr txBox="1"/>
          <p:nvPr/>
        </p:nvSpPr>
        <p:spPr>
          <a:xfrm>
            <a:off x="343878" y="97632"/>
            <a:ext cx="9736747" cy="954107"/>
          </a:xfrm>
          <a:prstGeom prst="rect">
            <a:avLst/>
          </a:prstGeom>
          <a:noFill/>
          <a:effectLst/>
        </p:spPr>
        <p:txBody>
          <a:bodyPr wrap="square" rtlCol="0">
            <a:spAutoFit/>
          </a:bodyPr>
          <a:lstStyle/>
          <a:p>
            <a:r>
              <a:rPr lang="ru-RU" sz="2800" dirty="0">
                <a:solidFill>
                  <a:schemeClr val="bg1"/>
                </a:solidFill>
              </a:rPr>
              <a:t>Съвременното биоинженерство - отговорът на днешните предизвикателства</a:t>
            </a:r>
            <a:endParaRPr lang="en-GB" sz="2800" dirty="0">
              <a:solidFill>
                <a:schemeClr val="bg1"/>
              </a:solidFill>
            </a:endParaRPr>
          </a:p>
        </p:txBody>
      </p:sp>
      <p:pic>
        <p:nvPicPr>
          <p:cNvPr id="13" name="Picture 12" descr="A screenshot of a cell phone&#10;&#10;Description automatically generated">
            <a:extLst>
              <a:ext uri="{FF2B5EF4-FFF2-40B4-BE49-F238E27FC236}">
                <a16:creationId xmlns:a16="http://schemas.microsoft.com/office/drawing/2014/main" id="{EEA67EFA-0E59-46D2-873A-F0580D9F0F5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26121" y="1850431"/>
            <a:ext cx="3901440" cy="4247022"/>
          </a:xfrm>
          <a:prstGeom prst="rect">
            <a:avLst/>
          </a:prstGeom>
          <a:effectLst/>
        </p:spPr>
      </p:pic>
    </p:spTree>
    <p:extLst>
      <p:ext uri="{BB962C8B-B14F-4D97-AF65-F5344CB8AC3E}">
        <p14:creationId xmlns:p14="http://schemas.microsoft.com/office/powerpoint/2010/main" val="218079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123F58-210C-412B-814A-F8D2E231A188}"/>
              </a:ext>
            </a:extLst>
          </p:cNvPr>
          <p:cNvSpPr/>
          <p:nvPr/>
        </p:nvSpPr>
        <p:spPr>
          <a:xfrm>
            <a:off x="683574" y="3224969"/>
            <a:ext cx="4355612" cy="37353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1CE321E-7584-4733-8577-4956C16D4383}"/>
              </a:ext>
            </a:extLst>
          </p:cNvPr>
          <p:cNvSpPr/>
          <p:nvPr/>
        </p:nvSpPr>
        <p:spPr>
          <a:xfrm>
            <a:off x="684208" y="2019122"/>
            <a:ext cx="4355612" cy="3735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圖片 2" descr="0 (2).jfif">
            <a:extLst>
              <a:ext uri="{FF2B5EF4-FFF2-40B4-BE49-F238E27FC236}">
                <a16:creationId xmlns:a16="http://schemas.microsoft.com/office/drawing/2014/main" id="{4A52B99B-DEE2-4681-8439-CE7DBA9690FF}"/>
              </a:ext>
            </a:extLst>
          </p:cNvPr>
          <p:cNvPicPr>
            <a:picLocks noChangeAspect="1"/>
          </p:cNvPicPr>
          <p:nvPr/>
        </p:nvPicPr>
        <p:blipFill rotWithShape="1">
          <a:blip r:embed="rId2" cstate="print"/>
          <a:srcRect l="23125" t="19012" r="31522" b="12111"/>
          <a:stretch/>
        </p:blipFill>
        <p:spPr>
          <a:xfrm>
            <a:off x="5039820" y="986766"/>
            <a:ext cx="4859062" cy="5905902"/>
          </a:xfrm>
          <a:prstGeom prst="rect">
            <a:avLst/>
          </a:prstGeom>
        </p:spPr>
      </p:pic>
      <p:sp>
        <p:nvSpPr>
          <p:cNvPr id="5" name="文字方塊 1">
            <a:extLst>
              <a:ext uri="{FF2B5EF4-FFF2-40B4-BE49-F238E27FC236}">
                <a16:creationId xmlns:a16="http://schemas.microsoft.com/office/drawing/2014/main" id="{3EC97D3E-ABD9-477E-98B4-D0DFC4045814}"/>
              </a:ext>
            </a:extLst>
          </p:cNvPr>
          <p:cNvSpPr txBox="1"/>
          <p:nvPr/>
        </p:nvSpPr>
        <p:spPr>
          <a:xfrm>
            <a:off x="5579141" y="1662046"/>
            <a:ext cx="3780420" cy="1323439"/>
          </a:xfrm>
          <a:prstGeom prst="rect">
            <a:avLst/>
          </a:prstGeom>
          <a:noFill/>
          <a:ln w="38100">
            <a:solidFill>
              <a:schemeClr val="bg1">
                <a:lumMod val="95000"/>
              </a:schemeClr>
            </a:solidFill>
          </a:ln>
        </p:spPr>
        <p:txBody>
          <a:bodyPr wrap="square" rtlCol="0">
            <a:spAutoFit/>
          </a:bodyPr>
          <a:lstStyle/>
          <a:p>
            <a:pPr algn="ctr"/>
            <a:r>
              <a:rPr lang="bg-BG" altLang="zh-TW" sz="4000" b="1" dirty="0">
                <a:solidFill>
                  <a:schemeClr val="bg1"/>
                </a:solidFill>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rPr>
              <a:t>НЕУЗРЯЛ ПОНКАН</a:t>
            </a:r>
            <a:endParaRPr lang="zh-TW" altLang="en-US" sz="4000" b="1" dirty="0">
              <a:solidFill>
                <a:schemeClr val="bg1"/>
              </a:solidFill>
              <a:effectLst>
                <a:outerShdw blurRad="38100" dist="38100" dir="2700000" algn="tl">
                  <a:srgbClr val="000000">
                    <a:alpha val="43137"/>
                  </a:srgbClr>
                </a:outerShdw>
              </a:effectLst>
              <a:latin typeface="Arial Black" panose="020B0A04020102020204" pitchFamily="34" charset="0"/>
              <a:ea typeface="微軟正黑體" panose="020B0604030504040204" pitchFamily="34" charset="-120"/>
            </a:endParaRPr>
          </a:p>
        </p:txBody>
      </p:sp>
      <p:sp>
        <p:nvSpPr>
          <p:cNvPr id="6" name="TextBox 5">
            <a:extLst>
              <a:ext uri="{FF2B5EF4-FFF2-40B4-BE49-F238E27FC236}">
                <a16:creationId xmlns:a16="http://schemas.microsoft.com/office/drawing/2014/main" id="{B27D3F9D-2282-49B0-B057-9616361292AB}"/>
              </a:ext>
            </a:extLst>
          </p:cNvPr>
          <p:cNvSpPr txBox="1"/>
          <p:nvPr/>
        </p:nvSpPr>
        <p:spPr>
          <a:xfrm>
            <a:off x="315133" y="1086532"/>
            <a:ext cx="4724053" cy="3170099"/>
          </a:xfrm>
          <a:prstGeom prst="rect">
            <a:avLst/>
          </a:prstGeom>
          <a:noFill/>
        </p:spPr>
        <p:txBody>
          <a:bodyPr wrap="square" rtlCol="0">
            <a:spAutoFit/>
          </a:bodyPr>
          <a:lstStyle/>
          <a:p>
            <a:pPr marL="343080" indent="-342720">
              <a:lnSpc>
                <a:spcPct val="100000"/>
              </a:lnSpc>
              <a:buClr>
                <a:srgbClr val="000000"/>
              </a:buClr>
              <a:buFont typeface="Arial"/>
              <a:buAutoNum type="arabicPeriod"/>
            </a:pPr>
            <a:r>
              <a:rPr lang="ru-RU" sz="2000" spc="-1" dirty="0">
                <a:solidFill>
                  <a:srgbClr val="000000"/>
                </a:solidFill>
                <a:latin typeface="Myriad Pro"/>
              </a:rPr>
              <a:t>Неузрелият понкан </a:t>
            </a:r>
            <a:r>
              <a:rPr lang="ru-RU" sz="2000" b="1" spc="-1" dirty="0">
                <a:solidFill>
                  <a:srgbClr val="000000"/>
                </a:solidFill>
                <a:latin typeface="Myriad Pro"/>
              </a:rPr>
              <a:t>има 170 пъти (!) по-високо съдържание на флавоноиди Нобилетин и Хесперидин в сравнение със зрелия плод.</a:t>
            </a:r>
          </a:p>
          <a:p>
            <a:pPr marL="343080" indent="-342720">
              <a:lnSpc>
                <a:spcPct val="100000"/>
              </a:lnSpc>
              <a:buClr>
                <a:srgbClr val="000000"/>
              </a:buClr>
              <a:buFont typeface="Arial"/>
              <a:buAutoNum type="arabicPeriod"/>
            </a:pPr>
            <a:r>
              <a:rPr lang="ru-RU" sz="2000" spc="-1" dirty="0">
                <a:solidFill>
                  <a:srgbClr val="000000"/>
                </a:solidFill>
                <a:latin typeface="Myriad Pro"/>
              </a:rPr>
              <a:t>Младият Понкан има до </a:t>
            </a:r>
            <a:r>
              <a:rPr lang="ru-RU" sz="2000" b="1" spc="-1" dirty="0">
                <a:solidFill>
                  <a:srgbClr val="000000"/>
                </a:solidFill>
                <a:latin typeface="Myriad Pro"/>
              </a:rPr>
              <a:t>3 пъти по-голяма антиоксидантна сила </a:t>
            </a:r>
            <a:r>
              <a:rPr lang="ru-RU" sz="2000" spc="-1" dirty="0">
                <a:solidFill>
                  <a:srgbClr val="000000"/>
                </a:solidFill>
                <a:latin typeface="Myriad Pro"/>
              </a:rPr>
              <a:t>от зрелия плод и тя е от 2 до 4 пъти по-голяма от тази на другите плодове.</a:t>
            </a:r>
          </a:p>
        </p:txBody>
      </p:sp>
      <p:sp>
        <p:nvSpPr>
          <p:cNvPr id="7" name="CustomShape 1">
            <a:extLst>
              <a:ext uri="{FF2B5EF4-FFF2-40B4-BE49-F238E27FC236}">
                <a16:creationId xmlns:a16="http://schemas.microsoft.com/office/drawing/2014/main" id="{8CAD4157-C6C6-4167-AE7E-68CFADB6FA5B}"/>
              </a:ext>
            </a:extLst>
          </p:cNvPr>
          <p:cNvSpPr/>
          <p:nvPr/>
        </p:nvSpPr>
        <p:spPr>
          <a:xfrm>
            <a:off x="0" y="207720"/>
            <a:ext cx="100796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spc="-1" dirty="0">
                <a:solidFill>
                  <a:srgbClr val="FFFFFF"/>
                </a:solidFill>
                <a:latin typeface="Myriad Pro"/>
              </a:rPr>
              <a:t>Каква е тайната на неузрелия понкан?</a:t>
            </a:r>
            <a:endParaRPr lang="cs-CZ" sz="3200" b="0" strike="noStrike" spc="-1" dirty="0">
              <a:latin typeface="Arial"/>
            </a:endParaRPr>
          </a:p>
        </p:txBody>
      </p:sp>
      <p:sp>
        <p:nvSpPr>
          <p:cNvPr id="8" name="CustomShape 3">
            <a:extLst>
              <a:ext uri="{FF2B5EF4-FFF2-40B4-BE49-F238E27FC236}">
                <a16:creationId xmlns:a16="http://schemas.microsoft.com/office/drawing/2014/main" id="{9029970F-1DBF-4C5B-90A4-C74388920365}"/>
              </a:ext>
            </a:extLst>
          </p:cNvPr>
          <p:cNvSpPr/>
          <p:nvPr/>
        </p:nvSpPr>
        <p:spPr>
          <a:xfrm>
            <a:off x="5579632" y="4726363"/>
            <a:ext cx="4319250"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gn="r">
              <a:lnSpc>
                <a:spcPct val="100000"/>
              </a:lnSpc>
              <a:buClr>
                <a:srgbClr val="000000"/>
              </a:buClr>
              <a:buFont typeface="Arial"/>
              <a:buChar char="•"/>
            </a:pPr>
            <a:r>
              <a:rPr lang="ru-RU" spc="-1" dirty="0">
                <a:solidFill>
                  <a:schemeClr val="bg1"/>
                </a:solidFill>
                <a:latin typeface="Myriad Pro"/>
              </a:rPr>
              <a:t>Традиционен за Китай и Тайван понкановият портокал е хибрид между мандарина и помело.</a:t>
            </a:r>
          </a:p>
          <a:p>
            <a:pPr marL="285840" indent="-285480" algn="r">
              <a:lnSpc>
                <a:spcPct val="100000"/>
              </a:lnSpc>
              <a:buClr>
                <a:srgbClr val="000000"/>
              </a:buClr>
              <a:buFont typeface="Arial"/>
              <a:buChar char="•"/>
            </a:pPr>
            <a:r>
              <a:rPr lang="ru-RU" spc="-1" dirty="0">
                <a:solidFill>
                  <a:schemeClr val="bg1"/>
                </a:solidFill>
                <a:latin typeface="Myriad Pro"/>
              </a:rPr>
              <a:t>С малко захар, понканът има едно от най-високите съдържания на органични хранителни вещества сред всички цитруси.</a:t>
            </a:r>
          </a:p>
        </p:txBody>
      </p:sp>
      <p:graphicFrame>
        <p:nvGraphicFramePr>
          <p:cNvPr id="9" name="圖表 6">
            <a:extLst>
              <a:ext uri="{FF2B5EF4-FFF2-40B4-BE49-F238E27FC236}">
                <a16:creationId xmlns:a16="http://schemas.microsoft.com/office/drawing/2014/main" id="{800EF8BF-BA25-40A7-A36F-9FB652796AB1}"/>
              </a:ext>
            </a:extLst>
          </p:cNvPr>
          <p:cNvGraphicFramePr/>
          <p:nvPr>
            <p:extLst>
              <p:ext uri="{D42A27DB-BD31-4B8C-83A1-F6EECF244321}">
                <p14:modId xmlns:p14="http://schemas.microsoft.com/office/powerpoint/2010/main" val="2971749114"/>
              </p:ext>
            </p:extLst>
          </p:nvPr>
        </p:nvGraphicFramePr>
        <p:xfrm>
          <a:off x="303821" y="4189897"/>
          <a:ext cx="4537663" cy="2675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534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67B9CD-E67C-403F-90C6-D1AD2729D078}"/>
              </a:ext>
            </a:extLst>
          </p:cNvPr>
          <p:cNvSpPr/>
          <p:nvPr/>
        </p:nvSpPr>
        <p:spPr>
          <a:xfrm>
            <a:off x="5094806" y="4956974"/>
            <a:ext cx="4425421" cy="1572326"/>
          </a:xfrm>
          <a:prstGeom prst="rect">
            <a:avLst/>
          </a:prstGeom>
          <a:gradFill flip="none" rotWithShape="1">
            <a:gsLst>
              <a:gs pos="0">
                <a:srgbClr val="FFFF00"/>
              </a:gs>
              <a:gs pos="47000">
                <a:schemeClr val="bg1"/>
              </a:gs>
              <a:gs pos="0">
                <a:schemeClr val="bg1">
                  <a:lumMod val="85000"/>
                </a:schemeClr>
              </a:gs>
              <a:gs pos="100000">
                <a:schemeClr val="bg1">
                  <a:lumMod val="65000"/>
                </a:schemeClr>
              </a:gs>
              <a:gs pos="86000">
                <a:schemeClr val="bg1">
                  <a:lumMod val="65000"/>
                </a:schemeClr>
              </a:gs>
              <a:gs pos="72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111</a:t>
            </a:r>
          </a:p>
        </p:txBody>
      </p:sp>
      <p:sp>
        <p:nvSpPr>
          <p:cNvPr id="216" name="CustomShape 1"/>
          <p:cNvSpPr/>
          <p:nvPr/>
        </p:nvSpPr>
        <p:spPr>
          <a:xfrm>
            <a:off x="5199498" y="1209479"/>
            <a:ext cx="4442400" cy="53538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en-CA" dirty="0"/>
              <a:t>В </a:t>
            </a:r>
            <a:r>
              <a:rPr lang="en-CA" dirty="0" err="1"/>
              <a:t>западната</a:t>
            </a:r>
            <a:r>
              <a:rPr lang="en-CA" dirty="0"/>
              <a:t> </a:t>
            </a:r>
            <a:r>
              <a:rPr lang="en-CA" dirty="0" err="1"/>
              <a:t>медицина</a:t>
            </a:r>
            <a:r>
              <a:rPr lang="en-CA" dirty="0"/>
              <a:t> </a:t>
            </a:r>
            <a:r>
              <a:rPr lang="en-CA" dirty="0" err="1"/>
              <a:t>цитрусовата</a:t>
            </a:r>
            <a:r>
              <a:rPr lang="en-CA" dirty="0"/>
              <a:t> </a:t>
            </a:r>
            <a:r>
              <a:rPr lang="en-CA" dirty="0" err="1"/>
              <a:t>кора</a:t>
            </a:r>
            <a:r>
              <a:rPr lang="en-CA" dirty="0"/>
              <a:t> </a:t>
            </a:r>
            <a:r>
              <a:rPr lang="en-CA" dirty="0" err="1"/>
              <a:t>се</a:t>
            </a:r>
            <a:r>
              <a:rPr lang="en-CA" dirty="0"/>
              <a:t> </a:t>
            </a:r>
            <a:r>
              <a:rPr lang="en-CA" dirty="0" err="1"/>
              <a:t>използва</a:t>
            </a:r>
            <a:r>
              <a:rPr lang="en-CA" dirty="0"/>
              <a:t> </a:t>
            </a:r>
            <a:r>
              <a:rPr lang="en-CA" dirty="0" err="1"/>
              <a:t>като</a:t>
            </a:r>
            <a:r>
              <a:rPr lang="en-CA" dirty="0"/>
              <a:t> </a:t>
            </a:r>
            <a:r>
              <a:rPr lang="en-CA" dirty="0" err="1"/>
              <a:t>лекарство</a:t>
            </a:r>
            <a:r>
              <a:rPr lang="en-CA" dirty="0"/>
              <a:t> </a:t>
            </a:r>
            <a:r>
              <a:rPr lang="en-CA" dirty="0" err="1"/>
              <a:t>за</a:t>
            </a:r>
            <a:r>
              <a:rPr lang="en-CA" dirty="0"/>
              <a:t> </a:t>
            </a:r>
            <a:r>
              <a:rPr lang="en-CA" dirty="0" err="1"/>
              <a:t>кашлица</a:t>
            </a:r>
            <a:r>
              <a:rPr lang="en-CA" dirty="0"/>
              <a:t> и </a:t>
            </a:r>
            <a:r>
              <a:rPr lang="en-CA" dirty="0" err="1"/>
              <a:t>за</a:t>
            </a:r>
            <a:r>
              <a:rPr lang="en-CA" dirty="0"/>
              <a:t> </a:t>
            </a:r>
            <a:r>
              <a:rPr lang="en-CA" dirty="0" err="1"/>
              <a:t>направа</a:t>
            </a:r>
            <a:r>
              <a:rPr lang="en-CA" dirty="0"/>
              <a:t> </a:t>
            </a:r>
            <a:r>
              <a:rPr lang="en-CA" dirty="0" err="1"/>
              <a:t>на</a:t>
            </a:r>
            <a:r>
              <a:rPr lang="en-CA" dirty="0"/>
              <a:t> </a:t>
            </a:r>
            <a:r>
              <a:rPr lang="en-CA" dirty="0" err="1"/>
              <a:t>антивирусен</a:t>
            </a:r>
            <a:r>
              <a:rPr lang="en-CA" dirty="0"/>
              <a:t> и </a:t>
            </a:r>
            <a:r>
              <a:rPr lang="en-CA" dirty="0" err="1"/>
              <a:t>противовъзпалителен</a:t>
            </a:r>
            <a:r>
              <a:rPr lang="en-CA" dirty="0"/>
              <a:t> </a:t>
            </a:r>
            <a:r>
              <a:rPr lang="en-CA" dirty="0" err="1"/>
              <a:t>тоник</a:t>
            </a:r>
            <a:r>
              <a:rPr lang="en-CA" dirty="0"/>
              <a:t>.</a:t>
            </a:r>
          </a:p>
          <a:p>
            <a:r>
              <a:rPr lang="en-CA" dirty="0" err="1"/>
              <a:t>Тези</a:t>
            </a:r>
            <a:r>
              <a:rPr lang="en-CA" dirty="0"/>
              <a:t> </a:t>
            </a:r>
            <a:r>
              <a:rPr lang="en-CA" dirty="0" err="1"/>
              <a:t>свойства</a:t>
            </a:r>
            <a:r>
              <a:rPr lang="en-CA" dirty="0"/>
              <a:t> </a:t>
            </a:r>
            <a:r>
              <a:rPr lang="en-CA" dirty="0" err="1"/>
              <a:t>се</a:t>
            </a:r>
            <a:r>
              <a:rPr lang="en-CA" dirty="0"/>
              <a:t> </a:t>
            </a:r>
            <a:r>
              <a:rPr lang="en-CA" dirty="0" err="1"/>
              <a:t>приписват</a:t>
            </a:r>
            <a:r>
              <a:rPr lang="en-CA" dirty="0"/>
              <a:t> </a:t>
            </a:r>
            <a:r>
              <a:rPr lang="en-CA" dirty="0" err="1"/>
              <a:t>на</a:t>
            </a:r>
            <a:r>
              <a:rPr lang="en-CA" dirty="0"/>
              <a:t> </a:t>
            </a:r>
            <a:r>
              <a:rPr lang="en-CA" dirty="0" err="1"/>
              <a:t>конкретни</a:t>
            </a:r>
            <a:r>
              <a:rPr lang="en-CA" dirty="0"/>
              <a:t> </a:t>
            </a:r>
            <a:r>
              <a:rPr lang="en-CA" dirty="0" err="1"/>
              <a:t>биофлавоноиди</a:t>
            </a:r>
            <a:r>
              <a:rPr lang="en-CA" dirty="0"/>
              <a:t> </a:t>
            </a:r>
            <a:r>
              <a:rPr lang="en-CA" dirty="0" err="1"/>
              <a:t>като</a:t>
            </a:r>
            <a:r>
              <a:rPr lang="en-CA" dirty="0"/>
              <a:t> </a:t>
            </a:r>
            <a:r>
              <a:rPr lang="en-CA" b="1" dirty="0" err="1"/>
              <a:t>нобилетин</a:t>
            </a:r>
            <a:r>
              <a:rPr lang="en-CA" b="1" dirty="0"/>
              <a:t>, </a:t>
            </a:r>
            <a:r>
              <a:rPr lang="en-CA" b="1" dirty="0" err="1"/>
              <a:t>диосмин</a:t>
            </a:r>
            <a:r>
              <a:rPr lang="en-CA" b="1" dirty="0"/>
              <a:t> и </a:t>
            </a:r>
            <a:r>
              <a:rPr lang="en-CA" b="1" dirty="0" err="1"/>
              <a:t>особено</a:t>
            </a:r>
            <a:r>
              <a:rPr lang="en-CA" b="1" dirty="0"/>
              <a:t> </a:t>
            </a:r>
            <a:r>
              <a:rPr lang="en-CA" b="1" dirty="0" err="1"/>
              <a:t>хесперидин</a:t>
            </a:r>
            <a:r>
              <a:rPr lang="en-CA" b="1" dirty="0"/>
              <a:t>.</a:t>
            </a:r>
          </a:p>
          <a:p>
            <a:r>
              <a:rPr lang="en-CA" dirty="0" err="1"/>
              <a:t>Хесперидинът</a:t>
            </a:r>
            <a:r>
              <a:rPr lang="en-CA" dirty="0"/>
              <a:t>, </a:t>
            </a:r>
            <a:r>
              <a:rPr lang="en-CA" dirty="0" err="1"/>
              <a:t>основен</a:t>
            </a:r>
            <a:r>
              <a:rPr lang="en-CA" dirty="0"/>
              <a:t> </a:t>
            </a:r>
            <a:r>
              <a:rPr lang="en-CA" dirty="0" err="1"/>
              <a:t>флавоноид</a:t>
            </a:r>
            <a:r>
              <a:rPr lang="en-CA" dirty="0"/>
              <a:t> в </a:t>
            </a:r>
            <a:r>
              <a:rPr lang="en-CA" dirty="0" err="1"/>
              <a:t>корите</a:t>
            </a:r>
            <a:r>
              <a:rPr lang="en-CA" dirty="0"/>
              <a:t> </a:t>
            </a:r>
            <a:r>
              <a:rPr lang="en-CA" dirty="0" err="1"/>
              <a:t>на</a:t>
            </a:r>
            <a:r>
              <a:rPr lang="en-CA" dirty="0"/>
              <a:t> </a:t>
            </a:r>
            <a:r>
              <a:rPr lang="en-CA" dirty="0" err="1"/>
              <a:t>цитрусовите</a:t>
            </a:r>
            <a:r>
              <a:rPr lang="en-CA" dirty="0"/>
              <a:t> </a:t>
            </a:r>
            <a:r>
              <a:rPr lang="en-CA" dirty="0" err="1"/>
              <a:t>плодове</a:t>
            </a:r>
            <a:r>
              <a:rPr lang="en-CA" dirty="0"/>
              <a:t>, </a:t>
            </a:r>
            <a:r>
              <a:rPr lang="en-CA" dirty="0" err="1"/>
              <a:t>поддържа</a:t>
            </a:r>
            <a:r>
              <a:rPr lang="en-CA" dirty="0"/>
              <a:t> </a:t>
            </a:r>
            <a:r>
              <a:rPr lang="en-CA" dirty="0" err="1"/>
              <a:t>имунния</a:t>
            </a:r>
            <a:r>
              <a:rPr lang="en-CA" dirty="0"/>
              <a:t> </a:t>
            </a:r>
            <a:r>
              <a:rPr lang="en-CA" dirty="0" err="1"/>
              <a:t>отговор</a:t>
            </a:r>
            <a:r>
              <a:rPr lang="en-CA" dirty="0"/>
              <a:t> </a:t>
            </a:r>
            <a:r>
              <a:rPr lang="en-CA" dirty="0" err="1"/>
              <a:t>чрез</a:t>
            </a:r>
            <a:r>
              <a:rPr lang="en-CA" dirty="0"/>
              <a:t> </a:t>
            </a:r>
            <a:r>
              <a:rPr lang="en-CA" dirty="0" err="1"/>
              <a:t>потискане</a:t>
            </a:r>
            <a:r>
              <a:rPr lang="en-CA" dirty="0"/>
              <a:t> </a:t>
            </a:r>
            <a:r>
              <a:rPr lang="en-CA" dirty="0" err="1"/>
              <a:t>на</a:t>
            </a:r>
            <a:r>
              <a:rPr lang="en-CA" dirty="0"/>
              <a:t> </a:t>
            </a:r>
            <a:r>
              <a:rPr lang="en-CA" dirty="0" err="1"/>
              <a:t>провъзпалителните</a:t>
            </a:r>
            <a:r>
              <a:rPr lang="en-CA" dirty="0"/>
              <a:t> </a:t>
            </a:r>
            <a:r>
              <a:rPr lang="en-CA" dirty="0" err="1"/>
              <a:t>цитокини</a:t>
            </a:r>
            <a:r>
              <a:rPr lang="en-CA" dirty="0"/>
              <a:t>. </a:t>
            </a:r>
            <a:endParaRPr lang="bg-BG" dirty="0"/>
          </a:p>
          <a:p>
            <a:endParaRPr lang="bg-BG" dirty="0" smtClean="0">
              <a:solidFill>
                <a:srgbClr val="00B050"/>
              </a:solidFill>
            </a:endParaRPr>
          </a:p>
          <a:p>
            <a:r>
              <a:rPr lang="en-CA" dirty="0" err="1" smtClean="0">
                <a:solidFill>
                  <a:srgbClr val="00B050"/>
                </a:solidFill>
              </a:rPr>
              <a:t>Според</a:t>
            </a:r>
            <a:r>
              <a:rPr lang="en-CA" dirty="0" smtClean="0">
                <a:solidFill>
                  <a:srgbClr val="00B050"/>
                </a:solidFill>
              </a:rPr>
              <a:t> </a:t>
            </a:r>
            <a:r>
              <a:rPr lang="en-CA" dirty="0" err="1">
                <a:solidFill>
                  <a:srgbClr val="00B050"/>
                </a:solidFill>
              </a:rPr>
              <a:t>проследните</a:t>
            </a:r>
            <a:r>
              <a:rPr lang="en-CA" dirty="0">
                <a:solidFill>
                  <a:srgbClr val="00B050"/>
                </a:solidFill>
              </a:rPr>
              <a:t> </a:t>
            </a:r>
            <a:r>
              <a:rPr lang="en-CA" dirty="0" err="1">
                <a:solidFill>
                  <a:srgbClr val="00B050"/>
                </a:solidFill>
              </a:rPr>
              <a:t>проучвания</a:t>
            </a:r>
            <a:r>
              <a:rPr lang="en-CA" dirty="0">
                <a:solidFill>
                  <a:srgbClr val="00B050"/>
                </a:solidFill>
              </a:rPr>
              <a:t>, </a:t>
            </a:r>
            <a:r>
              <a:rPr lang="en-CA" dirty="0" err="1">
                <a:solidFill>
                  <a:srgbClr val="00B050"/>
                </a:solidFill>
              </a:rPr>
              <a:t>хесперидинът</a:t>
            </a:r>
            <a:r>
              <a:rPr lang="en-CA" dirty="0">
                <a:solidFill>
                  <a:srgbClr val="00B050"/>
                </a:solidFill>
              </a:rPr>
              <a:t>, </a:t>
            </a:r>
            <a:r>
              <a:rPr lang="en-CA" dirty="0" err="1">
                <a:solidFill>
                  <a:srgbClr val="00B050"/>
                </a:solidFill>
              </a:rPr>
              <a:t>свързвайки</a:t>
            </a:r>
            <a:r>
              <a:rPr lang="en-CA" dirty="0">
                <a:solidFill>
                  <a:srgbClr val="00B050"/>
                </a:solidFill>
              </a:rPr>
              <a:t> </a:t>
            </a:r>
            <a:r>
              <a:rPr lang="en-CA" dirty="0" err="1">
                <a:solidFill>
                  <a:srgbClr val="00B050"/>
                </a:solidFill>
              </a:rPr>
              <a:t>основните</a:t>
            </a:r>
            <a:r>
              <a:rPr lang="en-CA" dirty="0">
                <a:solidFill>
                  <a:srgbClr val="00B050"/>
                </a:solidFill>
              </a:rPr>
              <a:t> </a:t>
            </a:r>
            <a:r>
              <a:rPr lang="bg-BG" dirty="0">
                <a:solidFill>
                  <a:srgbClr val="00B050"/>
                </a:solidFill>
              </a:rPr>
              <a:t>рецептори на SARS -CoV-2 вируса, може да се използва за профилактика срещу COVID-19.</a:t>
            </a:r>
            <a:endParaRPr lang="en-CA" dirty="0">
              <a:solidFill>
                <a:srgbClr val="00B050"/>
              </a:solidFill>
            </a:endParaRPr>
          </a:p>
        </p:txBody>
      </p:sp>
      <p:sp>
        <p:nvSpPr>
          <p:cNvPr id="4" name="CustomShape 1">
            <a:extLst>
              <a:ext uri="{FF2B5EF4-FFF2-40B4-BE49-F238E27FC236}">
                <a16:creationId xmlns:a16="http://schemas.microsoft.com/office/drawing/2014/main" id="{1361FE24-5504-410D-9902-D7C9F51E1782}"/>
              </a:ext>
            </a:extLst>
          </p:cNvPr>
          <p:cNvSpPr/>
          <p:nvPr/>
        </p:nvSpPr>
        <p:spPr>
          <a:xfrm>
            <a:off x="0" y="179280"/>
            <a:ext cx="1007964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bg-BG" sz="3200" spc="-1" dirty="0">
                <a:solidFill>
                  <a:srgbClr val="FFFFFF"/>
                </a:solidFill>
                <a:latin typeface="Myriad Pro"/>
              </a:rPr>
              <a:t>Хесперидин - мощен цитрусов биофлавоноид</a:t>
            </a:r>
            <a:endParaRPr lang="cs-CZ" sz="3200" b="0" strike="noStrike" spc="-1" dirty="0">
              <a:latin typeface="Arial"/>
            </a:endParaRPr>
          </a:p>
        </p:txBody>
      </p:sp>
      <p:pic>
        <p:nvPicPr>
          <p:cNvPr id="3" name="Graphic 2" descr="Lights On">
            <a:extLst>
              <a:ext uri="{FF2B5EF4-FFF2-40B4-BE49-F238E27FC236}">
                <a16:creationId xmlns:a16="http://schemas.microsoft.com/office/drawing/2014/main" id="{6D39E7D0-CF6D-407D-84B1-67B4412DBC3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050410" y="3829647"/>
            <a:ext cx="696180" cy="742395"/>
          </a:xfrm>
          <a:prstGeom prst="rect">
            <a:avLst/>
          </a:prstGeom>
          <a:effectLst>
            <a:outerShdw blurRad="12700" dist="25400" dir="5400000" algn="t" rotWithShape="0">
              <a:prstClr val="black">
                <a:alpha val="40000"/>
              </a:prstClr>
            </a:outerShdw>
          </a:effec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7DEF68-9663-4DCF-AC92-8C0A283DDD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934" y="1668707"/>
            <a:ext cx="7171597" cy="47285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lectron microscope image of the Novel Coronavirus">
            <a:extLst>
              <a:ext uri="{FF2B5EF4-FFF2-40B4-BE49-F238E27FC236}">
                <a16:creationId xmlns:a16="http://schemas.microsoft.com/office/drawing/2014/main" id="{08F04BCE-E987-4998-A310-55F992B31DC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66" r="21416"/>
          <a:stretch/>
        </p:blipFill>
        <p:spPr bwMode="auto">
          <a:xfrm>
            <a:off x="6990080" y="981166"/>
            <a:ext cx="3090545" cy="5891001"/>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9">
            <a:extLst>
              <a:ext uri="{FF2B5EF4-FFF2-40B4-BE49-F238E27FC236}">
                <a16:creationId xmlns:a16="http://schemas.microsoft.com/office/drawing/2014/main" id="{E4674626-DAF3-4C19-9EC1-B1FD013BF097}"/>
              </a:ext>
            </a:extLst>
          </p:cNvPr>
          <p:cNvSpPr txBox="1"/>
          <p:nvPr/>
        </p:nvSpPr>
        <p:spPr>
          <a:xfrm>
            <a:off x="7390531" y="5910240"/>
            <a:ext cx="2627770" cy="900246"/>
          </a:xfrm>
          <a:prstGeom prst="rect">
            <a:avLst/>
          </a:prstGeom>
          <a:noFill/>
        </p:spPr>
        <p:txBody>
          <a:bodyPr wrap="square" rtlCol="0">
            <a:spAutoFit/>
          </a:bodyPr>
          <a:lstStyle/>
          <a:p>
            <a:pPr algn="r"/>
            <a:r>
              <a:rPr lang="ru-RU" altLang="zh-TW" sz="1050" b="1" dirty="0">
                <a:solidFill>
                  <a:schemeClr val="bg1"/>
                </a:solidFill>
              </a:rPr>
              <a:t>Изображение на новия коронавирус, заснето с електронен микроскоп. Източник: Национални здравни институти на САЩ / AP / Shutterstock</a:t>
            </a:r>
            <a:endParaRPr lang="zh-TW" altLang="en-US" sz="1050" b="1" dirty="0">
              <a:solidFill>
                <a:schemeClr val="bg1"/>
              </a:solidFill>
            </a:endParaRPr>
          </a:p>
        </p:txBody>
      </p:sp>
      <p:sp>
        <p:nvSpPr>
          <p:cNvPr id="8" name="文字方塊 7">
            <a:extLst>
              <a:ext uri="{FF2B5EF4-FFF2-40B4-BE49-F238E27FC236}">
                <a16:creationId xmlns:a16="http://schemas.microsoft.com/office/drawing/2014/main" id="{F538DD53-E599-4344-B6A8-6A3E684BF7DE}"/>
              </a:ext>
            </a:extLst>
          </p:cNvPr>
          <p:cNvSpPr txBox="1"/>
          <p:nvPr/>
        </p:nvSpPr>
        <p:spPr>
          <a:xfrm>
            <a:off x="2793304" y="1162442"/>
            <a:ext cx="4046288" cy="646331"/>
          </a:xfrm>
          <a:prstGeom prst="rect">
            <a:avLst/>
          </a:prstGeom>
          <a:noFill/>
          <a:ln w="28575">
            <a:solidFill>
              <a:schemeClr val="tx1"/>
            </a:solidFill>
          </a:ln>
        </p:spPr>
        <p:txBody>
          <a:bodyPr wrap="square" rtlCol="0">
            <a:spAutoFit/>
          </a:bodyPr>
          <a:lstStyle/>
          <a:p>
            <a:r>
              <a:rPr lang="ru-RU" altLang="zh-TW" b="1" dirty="0">
                <a:solidFill>
                  <a:srgbClr val="FF0000"/>
                </a:solidFill>
              </a:rPr>
              <a:t>Блокира връзката между ACE2 и шиповия протеин</a:t>
            </a:r>
            <a:endParaRPr lang="zh-TW" altLang="en-US" b="1" dirty="0">
              <a:solidFill>
                <a:srgbClr val="FF0000"/>
              </a:solidFill>
            </a:endParaRPr>
          </a:p>
        </p:txBody>
      </p:sp>
      <p:sp>
        <p:nvSpPr>
          <p:cNvPr id="2" name="TextBox 1">
            <a:extLst>
              <a:ext uri="{FF2B5EF4-FFF2-40B4-BE49-F238E27FC236}">
                <a16:creationId xmlns:a16="http://schemas.microsoft.com/office/drawing/2014/main" id="{FB5C3167-D8EC-4675-B6C0-25DD4D8AAA52}"/>
              </a:ext>
            </a:extLst>
          </p:cNvPr>
          <p:cNvSpPr txBox="1"/>
          <p:nvPr/>
        </p:nvSpPr>
        <p:spPr>
          <a:xfrm>
            <a:off x="495135" y="173128"/>
            <a:ext cx="9249365" cy="584775"/>
          </a:xfrm>
          <a:prstGeom prst="rect">
            <a:avLst/>
          </a:prstGeom>
          <a:noFill/>
        </p:spPr>
        <p:txBody>
          <a:bodyPr wrap="square" rtlCol="0">
            <a:spAutoFit/>
          </a:bodyPr>
          <a:lstStyle/>
          <a:p>
            <a:r>
              <a:rPr lang="bg-BG" sz="3200" dirty="0">
                <a:solidFill>
                  <a:schemeClr val="bg1"/>
                </a:solidFill>
              </a:rPr>
              <a:t>Изследване на хесперидина</a:t>
            </a:r>
            <a:endParaRPr lang="en-GB" sz="3200" dirty="0">
              <a:solidFill>
                <a:schemeClr val="bg1"/>
              </a:solidFill>
            </a:endParaRPr>
          </a:p>
        </p:txBody>
      </p:sp>
    </p:spTree>
    <p:extLst>
      <p:ext uri="{BB962C8B-B14F-4D97-AF65-F5344CB8AC3E}">
        <p14:creationId xmlns:p14="http://schemas.microsoft.com/office/powerpoint/2010/main" val="371311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23" name="CustomShape 1"/>
          <p:cNvSpPr/>
          <p:nvPr/>
        </p:nvSpPr>
        <p:spPr>
          <a:xfrm>
            <a:off x="0" y="179280"/>
            <a:ext cx="1007964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spc="-1" dirty="0">
                <a:solidFill>
                  <a:srgbClr val="FFFFFF"/>
                </a:solidFill>
                <a:latin typeface="Myriad Pro"/>
              </a:rPr>
              <a:t>Lipo Vit C® - липозомно-капсулиран витамин С</a:t>
            </a:r>
            <a:endParaRPr lang="cs-CZ" sz="3200" b="0" strike="noStrike" spc="-1" dirty="0">
              <a:latin typeface="Arial"/>
            </a:endParaRPr>
          </a:p>
        </p:txBody>
      </p:sp>
      <p:sp>
        <p:nvSpPr>
          <p:cNvPr id="2" name="Rectangle 1">
            <a:extLst>
              <a:ext uri="{FF2B5EF4-FFF2-40B4-BE49-F238E27FC236}">
                <a16:creationId xmlns:a16="http://schemas.microsoft.com/office/drawing/2014/main" id="{C5D82732-819F-4FA5-A3D8-50398C50EB9D}"/>
              </a:ext>
            </a:extLst>
          </p:cNvPr>
          <p:cNvSpPr/>
          <p:nvPr/>
        </p:nvSpPr>
        <p:spPr>
          <a:xfrm>
            <a:off x="269065" y="1314983"/>
            <a:ext cx="5038725" cy="5632311"/>
          </a:xfrm>
          <a:prstGeom prst="rect">
            <a:avLst/>
          </a:prstGeom>
        </p:spPr>
        <p:txBody>
          <a:bodyPr>
            <a:spAutoFit/>
          </a:bodyPr>
          <a:lstStyle/>
          <a:p>
            <a:r>
              <a:rPr lang="ru-RU" dirty="0">
                <a:solidFill>
                  <a:srgbClr val="00B050"/>
                </a:solidFill>
              </a:rPr>
              <a:t>Витамин С е мощен антиоксидант, който подсилва имунитета и помага за предотвратяване на клетъчни увреждания, причинени от токсини.</a:t>
            </a:r>
          </a:p>
          <a:p>
            <a:endParaRPr lang="ru-RU" dirty="0">
              <a:solidFill>
                <a:srgbClr val="00B050"/>
              </a:solidFill>
            </a:endParaRPr>
          </a:p>
          <a:p>
            <a:r>
              <a:rPr lang="ru-RU" b="1" dirty="0"/>
              <a:t>Lipo Vit C® -  липозомна технология</a:t>
            </a:r>
          </a:p>
          <a:p>
            <a:endParaRPr lang="ru-RU" b="1" dirty="0"/>
          </a:p>
          <a:p>
            <a:pPr marL="285750" indent="-285750">
              <a:buFont typeface="Arial" panose="020B0604020202020204" pitchFamily="34" charset="0"/>
              <a:buChar char="•"/>
            </a:pPr>
            <a:r>
              <a:rPr lang="ru-RU" dirty="0"/>
              <a:t>Помага за транспортиране на витамин С чрез чревната мембрана за по-висока бионаличност.</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Използвайки Lipo Vit C® технологията, витамин С се прикачва към фосфолипидите които образуват защитни липозоми.</a:t>
            </a:r>
          </a:p>
          <a:p>
            <a:endParaRPr lang="ru-RU" dirty="0"/>
          </a:p>
          <a:p>
            <a:r>
              <a:rPr lang="ru-RU" dirty="0">
                <a:solidFill>
                  <a:srgbClr val="00B050"/>
                </a:solidFill>
              </a:rPr>
              <a:t>Липозомите помагат за намаляване на вероятността за стомашно-чревен дистрес, който обикновено се свързва с традиционния витамин С.</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25" name="CustomShape 1"/>
          <p:cNvSpPr/>
          <p:nvPr/>
        </p:nvSpPr>
        <p:spPr>
          <a:xfrm>
            <a:off x="0" y="179280"/>
            <a:ext cx="1007964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pc="-1" dirty="0">
                <a:solidFill>
                  <a:srgbClr val="FFFFFF"/>
                </a:solidFill>
                <a:latin typeface="Myriad Pro"/>
              </a:rPr>
              <a:t>Double Nutri™ </a:t>
            </a:r>
            <a:r>
              <a:rPr lang="bg-BG" sz="3200" b="1" spc="-1" dirty="0">
                <a:solidFill>
                  <a:srgbClr val="FFFFFF"/>
                </a:solidFill>
                <a:latin typeface="Myriad Pro"/>
              </a:rPr>
              <a:t>технология</a:t>
            </a:r>
            <a:endParaRPr lang="en-US" sz="3200" b="0" strike="noStrike" spc="-1" dirty="0">
              <a:latin typeface="Arial"/>
            </a:endParaRPr>
          </a:p>
        </p:txBody>
      </p:sp>
      <p:sp>
        <p:nvSpPr>
          <p:cNvPr id="226" name="CustomShape 2"/>
          <p:cNvSpPr/>
          <p:nvPr/>
        </p:nvSpPr>
        <p:spPr>
          <a:xfrm>
            <a:off x="272955" y="1132223"/>
            <a:ext cx="6351365" cy="44613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en-CA" sz="3200" dirty="0" err="1">
                <a:solidFill>
                  <a:srgbClr val="00B050"/>
                </a:solidFill>
              </a:rPr>
              <a:t>По-висока</a:t>
            </a:r>
            <a:r>
              <a:rPr lang="en-CA" sz="3200" dirty="0">
                <a:solidFill>
                  <a:srgbClr val="00B050"/>
                </a:solidFill>
              </a:rPr>
              <a:t> </a:t>
            </a:r>
            <a:r>
              <a:rPr lang="en-CA" sz="3200" dirty="0" err="1">
                <a:solidFill>
                  <a:srgbClr val="00B050"/>
                </a:solidFill>
              </a:rPr>
              <a:t>бионаличност</a:t>
            </a:r>
            <a:endParaRPr lang="bg-BG" sz="3200" dirty="0">
              <a:solidFill>
                <a:srgbClr val="00B050"/>
              </a:solidFill>
            </a:endParaRPr>
          </a:p>
          <a:p>
            <a:r>
              <a:rPr lang="en-CA" b="1" dirty="0"/>
              <a:t>Double Nutri™ - </a:t>
            </a:r>
            <a:r>
              <a:rPr lang="en-CA" b="1" dirty="0" err="1"/>
              <a:t>патентована</a:t>
            </a:r>
            <a:r>
              <a:rPr lang="en-CA" b="1" dirty="0"/>
              <a:t> </a:t>
            </a:r>
            <a:r>
              <a:rPr lang="en-CA" b="1" dirty="0" err="1"/>
              <a:t>технология</a:t>
            </a:r>
            <a:r>
              <a:rPr lang="en-CA" b="1" dirty="0"/>
              <a:t> </a:t>
            </a:r>
            <a:r>
              <a:rPr lang="en-CA" b="1" dirty="0" err="1"/>
              <a:t>за</a:t>
            </a:r>
            <a:r>
              <a:rPr lang="en-CA" b="1" dirty="0"/>
              <a:t> </a:t>
            </a:r>
            <a:r>
              <a:rPr lang="en-CA" b="1" dirty="0" err="1"/>
              <a:t>микроемулгиране</a:t>
            </a:r>
            <a:r>
              <a:rPr lang="en-CA" b="1" dirty="0"/>
              <a:t> </a:t>
            </a:r>
            <a:r>
              <a:rPr lang="en-CA" b="1" dirty="0" err="1"/>
              <a:t>на</a:t>
            </a:r>
            <a:r>
              <a:rPr lang="en-CA" b="1" dirty="0"/>
              <a:t> </a:t>
            </a:r>
            <a:r>
              <a:rPr lang="en-CA" b="1" dirty="0" err="1"/>
              <a:t>масло</a:t>
            </a:r>
            <a:r>
              <a:rPr lang="en-CA" b="1" dirty="0"/>
              <a:t> </a:t>
            </a:r>
            <a:endParaRPr lang="bg-BG" b="1" dirty="0"/>
          </a:p>
          <a:p>
            <a:r>
              <a:rPr lang="bg-BG" dirty="0"/>
              <a:t>- </a:t>
            </a:r>
            <a:r>
              <a:rPr lang="en-CA" dirty="0" err="1"/>
              <a:t>позволява</a:t>
            </a:r>
            <a:r>
              <a:rPr lang="en-CA" dirty="0"/>
              <a:t> </a:t>
            </a:r>
            <a:r>
              <a:rPr lang="en-CA" dirty="0" err="1"/>
              <a:t>капсулиране</a:t>
            </a:r>
            <a:r>
              <a:rPr lang="en-CA" dirty="0"/>
              <a:t> </a:t>
            </a:r>
            <a:r>
              <a:rPr lang="en-CA" dirty="0" err="1"/>
              <a:t>на</a:t>
            </a:r>
            <a:r>
              <a:rPr lang="en-CA" dirty="0"/>
              <a:t> </a:t>
            </a:r>
            <a:r>
              <a:rPr lang="en-CA" dirty="0" err="1"/>
              <a:t>активните</a:t>
            </a:r>
            <a:r>
              <a:rPr lang="en-CA" dirty="0"/>
              <a:t> </a:t>
            </a:r>
            <a:r>
              <a:rPr lang="en-CA" dirty="0" err="1"/>
              <a:t>вещества</a:t>
            </a:r>
            <a:r>
              <a:rPr lang="en-CA" dirty="0"/>
              <a:t> с </a:t>
            </a:r>
            <a:r>
              <a:rPr lang="en-CA" dirty="0" err="1"/>
              <a:t>фосфолипидни</a:t>
            </a:r>
            <a:r>
              <a:rPr lang="en-CA" dirty="0"/>
              <a:t> </a:t>
            </a:r>
            <a:r>
              <a:rPr lang="en-CA" dirty="0" err="1"/>
              <a:t>липозоми</a:t>
            </a:r>
            <a:endParaRPr lang="bg-BG" dirty="0"/>
          </a:p>
          <a:p>
            <a:r>
              <a:rPr lang="en-CA" dirty="0"/>
              <a:t>- </a:t>
            </a:r>
            <a:r>
              <a:rPr lang="en-CA" dirty="0" err="1"/>
              <a:t>позволява</a:t>
            </a:r>
            <a:r>
              <a:rPr lang="en-CA" dirty="0"/>
              <a:t> </a:t>
            </a:r>
            <a:r>
              <a:rPr lang="en-CA" dirty="0" err="1"/>
              <a:t>превръщането</a:t>
            </a:r>
            <a:r>
              <a:rPr lang="en-CA" dirty="0"/>
              <a:t> </a:t>
            </a:r>
            <a:r>
              <a:rPr lang="en-CA" dirty="0" err="1"/>
              <a:t>на</a:t>
            </a:r>
            <a:r>
              <a:rPr lang="en-CA" dirty="0"/>
              <a:t> </a:t>
            </a:r>
            <a:r>
              <a:rPr lang="en-CA" dirty="0" err="1"/>
              <a:t>всички</a:t>
            </a:r>
            <a:r>
              <a:rPr lang="en-CA" dirty="0"/>
              <a:t> </a:t>
            </a:r>
            <a:r>
              <a:rPr lang="en-CA" dirty="0" err="1"/>
              <a:t>активни</a:t>
            </a:r>
            <a:r>
              <a:rPr lang="en-CA" dirty="0"/>
              <a:t> </a:t>
            </a:r>
            <a:r>
              <a:rPr lang="en-CA" dirty="0" err="1"/>
              <a:t>съставки</a:t>
            </a:r>
            <a:endParaRPr lang="en-CA" dirty="0"/>
          </a:p>
          <a:p>
            <a:r>
              <a:rPr lang="en-CA" dirty="0"/>
              <a:t>в </a:t>
            </a:r>
            <a:r>
              <a:rPr lang="en-CA" dirty="0" err="1"/>
              <a:t>липозомна</a:t>
            </a:r>
            <a:r>
              <a:rPr lang="en-CA" dirty="0"/>
              <a:t>, </a:t>
            </a:r>
            <a:r>
              <a:rPr lang="en-CA" dirty="0" err="1"/>
              <a:t>микронизирана</a:t>
            </a:r>
            <a:r>
              <a:rPr lang="en-CA" dirty="0"/>
              <a:t> и </a:t>
            </a:r>
            <a:r>
              <a:rPr lang="en-CA" dirty="0" err="1"/>
              <a:t>силно</a:t>
            </a:r>
            <a:r>
              <a:rPr lang="en-CA" dirty="0"/>
              <a:t> </a:t>
            </a:r>
            <a:r>
              <a:rPr lang="en-CA" dirty="0" err="1"/>
              <a:t>бионалична</a:t>
            </a:r>
            <a:r>
              <a:rPr lang="en-CA" dirty="0"/>
              <a:t> </a:t>
            </a:r>
            <a:r>
              <a:rPr lang="en-CA" dirty="0" err="1"/>
              <a:t>форма</a:t>
            </a:r>
            <a:r>
              <a:rPr lang="en-CA" dirty="0"/>
              <a:t> (</a:t>
            </a:r>
            <a:r>
              <a:rPr lang="en-CA" dirty="0" err="1"/>
              <a:t>размер</a:t>
            </a:r>
            <a:r>
              <a:rPr lang="en-CA" dirty="0"/>
              <a:t> </a:t>
            </a:r>
            <a:r>
              <a:rPr lang="en-CA" dirty="0" err="1"/>
              <a:t>на</a:t>
            </a:r>
            <a:r>
              <a:rPr lang="en-CA" dirty="0"/>
              <a:t> </a:t>
            </a:r>
            <a:r>
              <a:rPr lang="en-CA" dirty="0" err="1"/>
              <a:t>частиците</a:t>
            </a:r>
            <a:r>
              <a:rPr lang="en-CA" dirty="0"/>
              <a:t> 1 ~ 3 </a:t>
            </a:r>
            <a:r>
              <a:rPr lang="en-CA" dirty="0" err="1"/>
              <a:t>μm</a:t>
            </a:r>
            <a:r>
              <a:rPr lang="en-CA" dirty="0"/>
              <a:t>).</a:t>
            </a:r>
          </a:p>
          <a:p>
            <a:r>
              <a:rPr lang="en-CA" dirty="0"/>
              <a:t>- </a:t>
            </a:r>
            <a:r>
              <a:rPr lang="en-CA" dirty="0" err="1"/>
              <a:t>тези</a:t>
            </a:r>
            <a:r>
              <a:rPr lang="en-CA" dirty="0"/>
              <a:t> </a:t>
            </a:r>
            <a:r>
              <a:rPr lang="en-CA" dirty="0" err="1"/>
              <a:t>микронизирани</a:t>
            </a:r>
            <a:r>
              <a:rPr lang="en-CA" dirty="0"/>
              <a:t> </a:t>
            </a:r>
            <a:r>
              <a:rPr lang="en-CA" dirty="0" err="1"/>
              <a:t>активни</a:t>
            </a:r>
            <a:r>
              <a:rPr lang="en-CA" dirty="0"/>
              <a:t> </a:t>
            </a:r>
            <a:r>
              <a:rPr lang="en-CA" dirty="0" err="1"/>
              <a:t>съединения</a:t>
            </a:r>
            <a:r>
              <a:rPr lang="en-CA" dirty="0"/>
              <a:t> </a:t>
            </a:r>
            <a:r>
              <a:rPr lang="en-CA" dirty="0" err="1"/>
              <a:t>може</a:t>
            </a:r>
            <a:r>
              <a:rPr lang="en-CA" dirty="0"/>
              <a:t> </a:t>
            </a:r>
            <a:r>
              <a:rPr lang="en-CA" dirty="0" err="1"/>
              <a:t>бързо</a:t>
            </a:r>
            <a:endParaRPr lang="en-CA" dirty="0"/>
          </a:p>
          <a:p>
            <a:r>
              <a:rPr lang="en-CA" dirty="0" err="1"/>
              <a:t>да</a:t>
            </a:r>
            <a:r>
              <a:rPr lang="en-CA" dirty="0"/>
              <a:t> </a:t>
            </a:r>
            <a:r>
              <a:rPr lang="en-CA" dirty="0" err="1"/>
              <a:t>се</a:t>
            </a:r>
            <a:r>
              <a:rPr lang="en-CA" dirty="0"/>
              <a:t> </a:t>
            </a:r>
            <a:r>
              <a:rPr lang="en-CA" dirty="0" err="1"/>
              <a:t>абсорбират</a:t>
            </a:r>
            <a:r>
              <a:rPr lang="en-CA" dirty="0"/>
              <a:t> в </a:t>
            </a:r>
            <a:r>
              <a:rPr lang="en-CA" dirty="0" err="1"/>
              <a:t>кръвта</a:t>
            </a:r>
            <a:r>
              <a:rPr lang="en-CA" dirty="0"/>
              <a:t> и </a:t>
            </a:r>
            <a:r>
              <a:rPr lang="en-CA" dirty="0" err="1"/>
              <a:t>да</a:t>
            </a:r>
            <a:r>
              <a:rPr lang="en-CA" dirty="0"/>
              <a:t> </a:t>
            </a:r>
            <a:r>
              <a:rPr lang="en-CA" dirty="0" err="1"/>
              <a:t>се</a:t>
            </a:r>
            <a:r>
              <a:rPr lang="en-CA" dirty="0"/>
              <a:t> </a:t>
            </a:r>
            <a:r>
              <a:rPr lang="en-CA" dirty="0" err="1"/>
              <a:t>транспортират</a:t>
            </a:r>
            <a:r>
              <a:rPr lang="en-CA" dirty="0"/>
              <a:t>  </a:t>
            </a:r>
            <a:r>
              <a:rPr lang="en-CA" dirty="0" err="1"/>
              <a:t>до</a:t>
            </a:r>
            <a:r>
              <a:rPr lang="en-CA" dirty="0"/>
              <a:t> </a:t>
            </a:r>
            <a:r>
              <a:rPr lang="en-CA" dirty="0" err="1"/>
              <a:t>клетките</a:t>
            </a:r>
            <a:r>
              <a:rPr lang="en-CA" dirty="0"/>
              <a:t>, </a:t>
            </a:r>
            <a:r>
              <a:rPr lang="en-CA" dirty="0" err="1"/>
              <a:t>без</a:t>
            </a:r>
            <a:r>
              <a:rPr lang="en-CA" dirty="0"/>
              <a:t> </a:t>
            </a:r>
            <a:r>
              <a:rPr lang="en-CA" dirty="0" err="1"/>
              <a:t>да</a:t>
            </a:r>
            <a:r>
              <a:rPr lang="en-CA" dirty="0"/>
              <a:t> е </a:t>
            </a:r>
            <a:r>
              <a:rPr lang="en-CA" dirty="0" err="1"/>
              <a:t>необходимо</a:t>
            </a:r>
            <a:r>
              <a:rPr lang="en-CA" dirty="0"/>
              <a:t> </a:t>
            </a:r>
            <a:r>
              <a:rPr lang="en-CA" dirty="0" err="1"/>
              <a:t>храносмилане</a:t>
            </a:r>
            <a:r>
              <a:rPr lang="en-CA" dirty="0"/>
              <a:t>.</a:t>
            </a:r>
          </a:p>
          <a:p>
            <a:r>
              <a:rPr lang="en-CA" dirty="0"/>
              <a:t>- </a:t>
            </a:r>
            <a:r>
              <a:rPr lang="bg-BG" dirty="0"/>
              <a:t>т</a:t>
            </a:r>
            <a:r>
              <a:rPr lang="en-CA" dirty="0" err="1"/>
              <a:t>ази</a:t>
            </a:r>
            <a:r>
              <a:rPr lang="en-CA" dirty="0"/>
              <a:t> </a:t>
            </a:r>
            <a:r>
              <a:rPr lang="en-CA" dirty="0" err="1"/>
              <a:t>революционна</a:t>
            </a:r>
            <a:r>
              <a:rPr lang="en-CA" dirty="0"/>
              <a:t> </a:t>
            </a:r>
            <a:r>
              <a:rPr lang="en-CA" dirty="0" err="1"/>
              <a:t>технология</a:t>
            </a:r>
            <a:endParaRPr lang="en-CA" dirty="0"/>
          </a:p>
          <a:p>
            <a:r>
              <a:rPr lang="en-CA" dirty="0" err="1"/>
              <a:t>перфектно</a:t>
            </a:r>
            <a:r>
              <a:rPr lang="en-CA" dirty="0"/>
              <a:t> </a:t>
            </a:r>
            <a:r>
              <a:rPr lang="en-CA" dirty="0" err="1"/>
              <a:t>комбинира</a:t>
            </a:r>
            <a:r>
              <a:rPr lang="en-CA" dirty="0"/>
              <a:t> </a:t>
            </a:r>
            <a:r>
              <a:rPr lang="en-CA" dirty="0" err="1"/>
              <a:t>двуфазни</a:t>
            </a:r>
            <a:r>
              <a:rPr lang="en-CA" dirty="0"/>
              <a:t> </a:t>
            </a:r>
            <a:r>
              <a:rPr lang="en-CA" dirty="0" err="1"/>
              <a:t>хранителни</a:t>
            </a:r>
            <a:r>
              <a:rPr lang="en-CA" dirty="0"/>
              <a:t> </a:t>
            </a:r>
            <a:r>
              <a:rPr lang="en-CA" dirty="0" err="1"/>
              <a:t>вещества</a:t>
            </a:r>
            <a:r>
              <a:rPr lang="en-CA" dirty="0"/>
              <a:t> и </a:t>
            </a:r>
            <a:r>
              <a:rPr lang="en-CA" dirty="0" err="1"/>
              <a:t>ги</a:t>
            </a:r>
            <a:r>
              <a:rPr lang="en-CA" dirty="0"/>
              <a:t> </a:t>
            </a:r>
            <a:r>
              <a:rPr lang="en-CA" dirty="0" err="1"/>
              <a:t>превръща</a:t>
            </a:r>
            <a:r>
              <a:rPr lang="en-CA" dirty="0"/>
              <a:t> в </a:t>
            </a:r>
            <a:r>
              <a:rPr lang="en-CA" dirty="0" err="1"/>
              <a:t>мощна</a:t>
            </a:r>
            <a:r>
              <a:rPr lang="en-CA" dirty="0"/>
              <a:t> </a:t>
            </a:r>
            <a:r>
              <a:rPr lang="en-CA" dirty="0" err="1"/>
              <a:t>плодова</a:t>
            </a:r>
            <a:r>
              <a:rPr lang="en-CA" dirty="0"/>
              <a:t> </a:t>
            </a:r>
            <a:r>
              <a:rPr lang="en-CA" dirty="0" err="1"/>
              <a:t>напитка</a:t>
            </a:r>
            <a:r>
              <a:rPr lang="en-CA" dirty="0"/>
              <a:t> с </a:t>
            </a:r>
            <a:r>
              <a:rPr lang="en-CA" dirty="0" err="1"/>
              <a:t>висока</a:t>
            </a:r>
            <a:r>
              <a:rPr lang="en-CA" dirty="0"/>
              <a:t> </a:t>
            </a:r>
            <a:r>
              <a:rPr lang="en-CA" dirty="0" err="1"/>
              <a:t>абсорбция</a:t>
            </a:r>
            <a:r>
              <a:rPr lang="en-CA" dirty="0"/>
              <a:t>.</a:t>
            </a:r>
          </a:p>
        </p:txBody>
      </p:sp>
      <p:grpSp>
        <p:nvGrpSpPr>
          <p:cNvPr id="3" name="Group 2">
            <a:extLst>
              <a:ext uri="{FF2B5EF4-FFF2-40B4-BE49-F238E27FC236}">
                <a16:creationId xmlns:a16="http://schemas.microsoft.com/office/drawing/2014/main" id="{2A0F6178-901D-450A-A5E0-D53524466321}"/>
              </a:ext>
            </a:extLst>
          </p:cNvPr>
          <p:cNvGrpSpPr/>
          <p:nvPr/>
        </p:nvGrpSpPr>
        <p:grpSpPr>
          <a:xfrm>
            <a:off x="3777685" y="5394301"/>
            <a:ext cx="6141895" cy="1357349"/>
            <a:chOff x="3777685" y="5394301"/>
            <a:chExt cx="6141895" cy="1357349"/>
          </a:xfrm>
        </p:grpSpPr>
        <p:pic>
          <p:nvPicPr>
            <p:cNvPr id="4" name="Picture 3">
              <a:extLst>
                <a:ext uri="{FF2B5EF4-FFF2-40B4-BE49-F238E27FC236}">
                  <a16:creationId xmlns:a16="http://schemas.microsoft.com/office/drawing/2014/main" id="{22FD628D-4469-4470-9510-4B8A7DC9298E}"/>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75904" b="89307" l="7367" r="48942">
                          <a14:foregroundMark x1="8467" y1="81627" x2="15072" y2="81928"/>
                          <a14:foregroundMark x1="7367" y1="79066" x2="8467" y2="85542"/>
                          <a14:foregroundMark x1="15919" y1="81175" x2="24471" y2="83133"/>
                          <a14:foregroundMark x1="24471" y1="83133" x2="28450" y2="82831"/>
                          <a14:foregroundMark x1="28450" y1="82831" x2="28874" y2="82831"/>
                          <a14:foregroundMark x1="24640" y1="78163" x2="35648" y2="80572"/>
                          <a14:foregroundMark x1="13887" y1="75904" x2="20491" y2="76958"/>
                          <a14:foregroundMark x1="14733" y1="89006" x2="29043" y2="84337"/>
                          <a14:foregroundMark x1="43522" y1="81928" x2="43692" y2="85241"/>
                          <a14:foregroundMark x1="45893" y1="81627" x2="45893" y2="84639"/>
                          <a14:foregroundMark x1="47841" y1="81175" x2="48349" y2="83735"/>
                          <a14:foregroundMark x1="48010" y1="79669" x2="49026" y2="84036"/>
                          <a14:foregroundMark x1="38950" y1="89307" x2="39966" y2="88705"/>
                          <a14:foregroundMark x1="42930" y1="88705" x2="42760" y2="86898"/>
                        </a14:backgroundRemoval>
                      </a14:imgEffect>
                      <a14:imgEffect>
                        <a14:sharpenSoften amount="50000"/>
                      </a14:imgEffect>
                    </a14:imgLayer>
                  </a14:imgProps>
                </a:ext>
              </a:extLst>
            </a:blip>
            <a:srcRect l="3895" t="74290" r="48084" b="9258"/>
            <a:stretch/>
          </p:blipFill>
          <p:spPr bwMode="auto">
            <a:xfrm>
              <a:off x="3777685" y="5622668"/>
              <a:ext cx="5859380" cy="1128982"/>
            </a:xfrm>
            <a:prstGeom prst="rect">
              <a:avLst/>
            </a:prstGeom>
            <a:noFill/>
            <a:ln w="9525">
              <a:noFill/>
              <a:miter lim="800000"/>
              <a:headEnd/>
              <a:tailEnd/>
            </a:ln>
            <a:effectLst>
              <a:outerShdw blurRad="215900" dist="25400" dir="5400000" algn="t" rotWithShape="0">
                <a:prstClr val="black">
                  <a:alpha val="40000"/>
                </a:prstClr>
              </a:outerShdw>
            </a:effectLst>
          </p:spPr>
        </p:pic>
        <p:sp>
          <p:nvSpPr>
            <p:cNvPr id="2" name="TextBox 1">
              <a:extLst>
                <a:ext uri="{FF2B5EF4-FFF2-40B4-BE49-F238E27FC236}">
                  <a16:creationId xmlns:a16="http://schemas.microsoft.com/office/drawing/2014/main" id="{CA6583A4-14BD-4C82-B0D5-D09A7AA5E22F}"/>
                </a:ext>
              </a:extLst>
            </p:cNvPr>
            <p:cNvSpPr txBox="1"/>
            <p:nvPr/>
          </p:nvSpPr>
          <p:spPr>
            <a:xfrm>
              <a:off x="4060200" y="5394301"/>
              <a:ext cx="5859380" cy="338554"/>
            </a:xfrm>
            <a:prstGeom prst="rect">
              <a:avLst/>
            </a:prstGeom>
            <a:noFill/>
          </p:spPr>
          <p:txBody>
            <a:bodyPr wrap="square" rtlCol="0">
              <a:spAutoFit/>
            </a:bodyPr>
            <a:lstStyle/>
            <a:p>
              <a:r>
                <a:rPr lang="bg-BG" sz="1600" b="1" dirty="0">
                  <a:solidFill>
                    <a:srgbClr val="00B050"/>
                  </a:solidFill>
                </a:rPr>
                <a:t>ЕМУЛГИРАНЕ</a:t>
              </a:r>
              <a:r>
                <a:rPr lang="en-GB" sz="1600" b="1" dirty="0">
                  <a:solidFill>
                    <a:srgbClr val="00B050"/>
                  </a:solidFill>
                </a:rPr>
                <a:t>                     </a:t>
              </a:r>
              <a:r>
                <a:rPr lang="bg-BG" sz="1600" b="1" dirty="0">
                  <a:solidFill>
                    <a:srgbClr val="00B050"/>
                  </a:solidFill>
                </a:rPr>
                <a:t>         </a:t>
              </a:r>
              <a:r>
                <a:rPr lang="en-GB" sz="1600" b="1" dirty="0">
                  <a:solidFill>
                    <a:srgbClr val="00B050"/>
                  </a:solidFill>
                </a:rPr>
                <a:t> </a:t>
              </a:r>
              <a:r>
                <a:rPr lang="bg-BG" sz="1600" b="1" dirty="0">
                  <a:solidFill>
                    <a:srgbClr val="00B050"/>
                  </a:solidFill>
                </a:rPr>
                <a:t>КАПСУЛИРАНЕ</a:t>
              </a:r>
              <a:endParaRPr lang="en-GB" sz="1600" b="1" dirty="0">
                <a:solidFill>
                  <a:srgbClr val="00B050"/>
                </a:solidFill>
              </a:endParaRPr>
            </a:p>
          </p:txBody>
        </p:sp>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0" y="179280"/>
            <a:ext cx="1007964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spc="-1" dirty="0">
                <a:solidFill>
                  <a:srgbClr val="FFFFFF"/>
                </a:solidFill>
                <a:latin typeface="Myriad Pro"/>
              </a:rPr>
              <a:t>Сравнение на бионаличност на Lipo Vit C®</a:t>
            </a:r>
            <a:endParaRPr lang="cs-CZ" sz="3200" b="0" strike="noStrike" spc="-1" dirty="0">
              <a:latin typeface="Arial"/>
            </a:endParaRPr>
          </a:p>
        </p:txBody>
      </p:sp>
      <p:pic>
        <p:nvPicPr>
          <p:cNvPr id="279" name="Picture 3"/>
          <p:cNvPicPr/>
          <p:nvPr/>
        </p:nvPicPr>
        <p:blipFill>
          <a:blip r:embed="rId3"/>
          <a:stretch/>
        </p:blipFill>
        <p:spPr>
          <a:xfrm>
            <a:off x="209880" y="995680"/>
            <a:ext cx="9645320" cy="5831840"/>
          </a:xfrm>
          <a:prstGeom prst="rect">
            <a:avLst/>
          </a:prstGeom>
          <a:ln>
            <a:solidFill>
              <a:srgbClr val="068A36"/>
            </a:solidFill>
          </a:ln>
        </p:spPr>
      </p:pic>
      <p:pic>
        <p:nvPicPr>
          <p:cNvPr id="278" name="Picture 1"/>
          <p:cNvPicPr/>
          <p:nvPr/>
        </p:nvPicPr>
        <p:blipFill>
          <a:blip r:embed="rId4"/>
          <a:stretch/>
        </p:blipFill>
        <p:spPr>
          <a:xfrm>
            <a:off x="6752880" y="995680"/>
            <a:ext cx="3102320" cy="1693761"/>
          </a:xfrm>
          <a:prstGeom prst="rect">
            <a:avLst/>
          </a:prstGeom>
          <a:ln w="12600">
            <a:solidFill>
              <a:srgbClr val="068A36"/>
            </a:solidFill>
            <a:round/>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additive="repl">
                                        <p:cTn id="7" dur="750" fill="hold"/>
                                        <p:tgtEl>
                                          <p:spTgt spid="278"/>
                                        </p:tgtEl>
                                        <p:attrNameLst>
                                          <p:attrName>ppt_x</p:attrName>
                                        </p:attrNameLst>
                                      </p:cBhvr>
                                      <p:tavLst>
                                        <p:tav tm="0">
                                          <p:val>
                                            <p:strVal val="#ppt_x"/>
                                          </p:val>
                                        </p:tav>
                                        <p:tav tm="100000">
                                          <p:val>
                                            <p:strVal val="#ppt_x"/>
                                          </p:val>
                                        </p:tav>
                                      </p:tavLst>
                                    </p:anim>
                                    <p:anim calcmode="lin" valueType="num">
                                      <p:cBhvr additive="repl">
                                        <p:cTn id="8" dur="750" fill="hold"/>
                                        <p:tgtEl>
                                          <p:spTgt spid="2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9"/>
                                        </p:tgtEl>
                                        <p:attrNameLst>
                                          <p:attrName>style.visibility</p:attrName>
                                        </p:attrNameLst>
                                      </p:cBhvr>
                                      <p:to>
                                        <p:strVal val="visible"/>
                                      </p:to>
                                    </p:set>
                                    <p:anim calcmode="lin" valueType="num">
                                      <p:cBhvr additive="repl">
                                        <p:cTn id="13" dur="750" fill="hold"/>
                                        <p:tgtEl>
                                          <p:spTgt spid="279"/>
                                        </p:tgtEl>
                                        <p:attrNameLst>
                                          <p:attrName>ppt_x</p:attrName>
                                        </p:attrNameLst>
                                      </p:cBhvr>
                                      <p:tavLst>
                                        <p:tav tm="0">
                                          <p:val>
                                            <p:strVal val="#ppt_x"/>
                                          </p:val>
                                        </p:tav>
                                        <p:tav tm="100000">
                                          <p:val>
                                            <p:strVal val="#ppt_x"/>
                                          </p:val>
                                        </p:tav>
                                      </p:tavLst>
                                    </p:anim>
                                    <p:anim calcmode="lin" valueType="num">
                                      <p:cBhvr additive="repl">
                                        <p:cTn id="14" dur="750" fill="hold"/>
                                        <p:tgtEl>
                                          <p:spTgt spid="2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21" name="CustomShape 1"/>
          <p:cNvSpPr/>
          <p:nvPr/>
        </p:nvSpPr>
        <p:spPr>
          <a:xfrm>
            <a:off x="360" y="226800"/>
            <a:ext cx="1007964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spc="-1" dirty="0">
                <a:solidFill>
                  <a:srgbClr val="FFFFFF"/>
                </a:solidFill>
                <a:latin typeface="Myriad Pro" panose="020B0503030403020204" pitchFamily="34" charset="0"/>
              </a:rPr>
              <a:t>CitriSlim® е силно концентрирана плодова смес</a:t>
            </a:r>
            <a:endParaRPr lang="cs-CZ" sz="3200" b="0" strike="noStrike" spc="-1" dirty="0">
              <a:latin typeface="Myriad Pro" panose="020B0503030403020204" pitchFamily="34" charset="0"/>
            </a:endParaRPr>
          </a:p>
        </p:txBody>
      </p:sp>
      <p:sp>
        <p:nvSpPr>
          <p:cNvPr id="222" name="CustomShape 2"/>
          <p:cNvSpPr/>
          <p:nvPr/>
        </p:nvSpPr>
        <p:spPr>
          <a:xfrm>
            <a:off x="909733" y="1448179"/>
            <a:ext cx="5778000" cy="43381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3600" b="1" strike="noStrike" spc="-1" dirty="0">
                <a:latin typeface="Myriad Pro"/>
                <a:ea typeface="DejaVu Sans"/>
              </a:rPr>
              <a:t>CitriSlim® </a:t>
            </a:r>
            <a:endParaRPr lang="en-GB" sz="3600" b="1" strike="noStrike" spc="-1" dirty="0">
              <a:latin typeface="Myriad Pro"/>
              <a:ea typeface="DejaVu Sans"/>
            </a:endParaRPr>
          </a:p>
          <a:p>
            <a:pPr>
              <a:lnSpc>
                <a:spcPct val="100000"/>
              </a:lnSpc>
            </a:pPr>
            <a:r>
              <a:rPr lang="bg-BG" sz="2400" b="1" spc="-1" dirty="0">
                <a:solidFill>
                  <a:srgbClr val="000000"/>
                </a:solidFill>
                <a:latin typeface="Arial"/>
              </a:rPr>
              <a:t>Концентрирана плодова смес от:</a:t>
            </a:r>
          </a:p>
          <a:p>
            <a:pPr>
              <a:lnSpc>
                <a:spcPct val="100000"/>
              </a:lnSpc>
            </a:pPr>
            <a:endParaRPr lang="cs-CZ" sz="2400" b="0" strike="noStrike" spc="-1" dirty="0">
              <a:latin typeface="Arial"/>
            </a:endParaRPr>
          </a:p>
          <a:p>
            <a:pPr marL="343080" indent="-342720">
              <a:lnSpc>
                <a:spcPct val="100000"/>
              </a:lnSpc>
              <a:buClr>
                <a:srgbClr val="000000"/>
              </a:buClr>
              <a:buFont typeface="Arial"/>
              <a:buChar char="•"/>
            </a:pPr>
            <a:r>
              <a:rPr lang="cs-CZ" sz="2400" strike="noStrike" spc="-1" dirty="0">
                <a:solidFill>
                  <a:srgbClr val="000000"/>
                </a:solidFill>
                <a:latin typeface="Myriad Pro"/>
                <a:ea typeface="DejaVu Sans"/>
              </a:rPr>
              <a:t> </a:t>
            </a:r>
            <a:r>
              <a:rPr lang="bg-BG" sz="2400" strike="noStrike" spc="-1" dirty="0">
                <a:solidFill>
                  <a:srgbClr val="00B050"/>
                </a:solidFill>
                <a:latin typeface="Myriad Pro"/>
                <a:ea typeface="DejaVu Sans"/>
              </a:rPr>
              <a:t>неузрял портокал </a:t>
            </a:r>
            <a:r>
              <a:rPr lang="bg-BG" sz="2400" spc="-1" dirty="0" smtClean="0">
                <a:solidFill>
                  <a:srgbClr val="00B050"/>
                </a:solidFill>
                <a:latin typeface="Myriad Pro"/>
                <a:ea typeface="DejaVu Sans"/>
              </a:rPr>
              <a:t>понкан</a:t>
            </a:r>
            <a:endParaRPr lang="en-GB" sz="2400" strike="noStrike" spc="-1" dirty="0">
              <a:latin typeface="Arial"/>
            </a:endParaRPr>
          </a:p>
          <a:p>
            <a:pPr marL="360">
              <a:lnSpc>
                <a:spcPct val="100000"/>
              </a:lnSpc>
              <a:buClr>
                <a:srgbClr val="000000"/>
              </a:buClr>
            </a:pPr>
            <a:endParaRPr lang="cs-CZ" sz="2400" strike="noStrike" spc="-1" dirty="0">
              <a:latin typeface="Arial"/>
            </a:endParaRPr>
          </a:p>
          <a:p>
            <a:pPr marL="343080" indent="-342720">
              <a:lnSpc>
                <a:spcPct val="100000"/>
              </a:lnSpc>
              <a:buClr>
                <a:srgbClr val="000000"/>
              </a:buClr>
              <a:buFont typeface="Arial"/>
              <a:buChar char="•"/>
            </a:pPr>
            <a:r>
              <a:rPr lang="cs-CZ" sz="2400" strike="noStrike" spc="-1" dirty="0">
                <a:solidFill>
                  <a:srgbClr val="000000"/>
                </a:solidFill>
                <a:latin typeface="Myriad Pro"/>
                <a:ea typeface="DejaVu Sans"/>
              </a:rPr>
              <a:t> </a:t>
            </a:r>
            <a:r>
              <a:rPr lang="bg-BG" sz="2400" strike="noStrike" spc="-1" dirty="0">
                <a:solidFill>
                  <a:srgbClr val="000000"/>
                </a:solidFill>
                <a:latin typeface="Myriad Pro"/>
                <a:ea typeface="DejaVu Sans"/>
              </a:rPr>
              <a:t>червен и бял грейпфрут</a:t>
            </a:r>
            <a:endParaRPr lang="en-GB" sz="2400" strike="noStrike" spc="-1" dirty="0">
              <a:latin typeface="Arial"/>
            </a:endParaRPr>
          </a:p>
          <a:p>
            <a:pPr marL="343080" indent="-342720">
              <a:lnSpc>
                <a:spcPct val="100000"/>
              </a:lnSpc>
              <a:buClr>
                <a:srgbClr val="000000"/>
              </a:buClr>
              <a:buFont typeface="Arial"/>
              <a:buChar char="•"/>
            </a:pPr>
            <a:endParaRPr lang="cs-CZ" sz="2400" strike="noStrike" spc="-1" dirty="0">
              <a:latin typeface="Arial"/>
            </a:endParaRPr>
          </a:p>
          <a:p>
            <a:pPr marL="343080" indent="-342720">
              <a:lnSpc>
                <a:spcPct val="100000"/>
              </a:lnSpc>
              <a:buClr>
                <a:srgbClr val="000000"/>
              </a:buClr>
              <a:buFont typeface="Arial"/>
              <a:buChar char="•"/>
            </a:pPr>
            <a:r>
              <a:rPr lang="cs-CZ" sz="2400" strike="noStrike" spc="-1" dirty="0">
                <a:solidFill>
                  <a:srgbClr val="000000"/>
                </a:solidFill>
                <a:latin typeface="Myriad Pro"/>
                <a:ea typeface="DejaVu Sans"/>
              </a:rPr>
              <a:t> </a:t>
            </a:r>
            <a:r>
              <a:rPr lang="bg-BG" sz="2400" strike="noStrike" spc="-1" dirty="0">
                <a:solidFill>
                  <a:srgbClr val="000000"/>
                </a:solidFill>
                <a:latin typeface="Myriad Pro"/>
                <a:ea typeface="DejaVu Sans"/>
              </a:rPr>
              <a:t>помело</a:t>
            </a:r>
            <a:endParaRPr lang="en-GB" sz="2400" strike="noStrike" spc="-1" dirty="0">
              <a:solidFill>
                <a:srgbClr val="000000"/>
              </a:solidFill>
              <a:latin typeface="Myriad Pro"/>
              <a:ea typeface="DejaVu Sans"/>
            </a:endParaRPr>
          </a:p>
          <a:p>
            <a:pPr marL="360">
              <a:lnSpc>
                <a:spcPct val="100000"/>
              </a:lnSpc>
              <a:buClr>
                <a:srgbClr val="000000"/>
              </a:buClr>
            </a:pPr>
            <a:endParaRPr lang="cs-CZ" sz="2400" strike="noStrike" spc="-1" dirty="0">
              <a:latin typeface="Arial"/>
            </a:endParaRPr>
          </a:p>
          <a:p>
            <a:pPr marL="343080" indent="-342720">
              <a:lnSpc>
                <a:spcPct val="100000"/>
              </a:lnSpc>
              <a:buClr>
                <a:srgbClr val="000000"/>
              </a:buClr>
              <a:buFont typeface="Arial"/>
              <a:buChar char="•"/>
            </a:pPr>
            <a:r>
              <a:rPr lang="cs-CZ" sz="2400" strike="noStrike" spc="-1" dirty="0">
                <a:solidFill>
                  <a:srgbClr val="000000"/>
                </a:solidFill>
                <a:latin typeface="Myriad Pro"/>
                <a:ea typeface="DejaVu Sans"/>
              </a:rPr>
              <a:t> </a:t>
            </a:r>
            <a:r>
              <a:rPr lang="bg-BG" sz="2400" strike="noStrike" spc="-1" dirty="0">
                <a:solidFill>
                  <a:srgbClr val="000000"/>
                </a:solidFill>
                <a:latin typeface="Myriad Pro"/>
                <a:ea typeface="DejaVu Sans"/>
              </a:rPr>
              <a:t>лимон и ябълка</a:t>
            </a:r>
            <a:endParaRPr lang="cs-CZ" sz="2400" strike="noStrike" spc="-1" dirty="0">
              <a:latin typeface="Arial"/>
            </a:endParaRPr>
          </a:p>
          <a:p>
            <a:pPr>
              <a:lnSpc>
                <a:spcPct val="100000"/>
              </a:lnSpc>
            </a:pPr>
            <a:endParaRPr lang="cs-CZ"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89" name="CustomShape 1"/>
          <p:cNvSpPr/>
          <p:nvPr/>
        </p:nvSpPr>
        <p:spPr>
          <a:xfrm>
            <a:off x="0" y="252720"/>
            <a:ext cx="9378720" cy="5340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90000"/>
              </a:lnSpc>
            </a:pPr>
            <a:r>
              <a:rPr lang="ru-RU" sz="3200" spc="-1" dirty="0">
                <a:solidFill>
                  <a:srgbClr val="FFFFFF"/>
                </a:solidFill>
                <a:latin typeface="Myriad Pro"/>
              </a:rPr>
              <a:t>Извлечете максимална полза от TIENS Vigor Shot</a:t>
            </a:r>
            <a:endParaRPr lang="cs-CZ" sz="3200" b="0" strike="noStrike" spc="-1" dirty="0">
              <a:latin typeface="Arial"/>
            </a:endParaRPr>
          </a:p>
        </p:txBody>
      </p:sp>
      <p:sp>
        <p:nvSpPr>
          <p:cNvPr id="290" name="CustomShape 2"/>
          <p:cNvSpPr/>
          <p:nvPr/>
        </p:nvSpPr>
        <p:spPr>
          <a:xfrm>
            <a:off x="1705552" y="1118962"/>
            <a:ext cx="5629525" cy="58524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spcBef>
                <a:spcPts val="3000"/>
              </a:spcBef>
            </a:pPr>
            <a:r>
              <a:rPr lang="ru-RU" sz="1870" spc="-1" dirty="0"/>
              <a:t>нормално функциониране на нервната система</a:t>
            </a:r>
          </a:p>
          <a:p>
            <a:pPr>
              <a:spcBef>
                <a:spcPts val="3000"/>
              </a:spcBef>
            </a:pPr>
            <a:r>
              <a:rPr lang="ru-RU" sz="1870" spc="-1" dirty="0"/>
              <a:t>допринася за намаляване на умората и изтощението</a:t>
            </a:r>
          </a:p>
          <a:p>
            <a:pPr>
              <a:spcBef>
                <a:spcPts val="3000"/>
              </a:spcBef>
            </a:pPr>
            <a:r>
              <a:rPr lang="ru-RU" sz="1870" spc="-1" dirty="0"/>
              <a:t>увеличава абсорбцията на желязо</a:t>
            </a:r>
          </a:p>
          <a:p>
            <a:pPr>
              <a:spcBef>
                <a:spcPts val="3000"/>
              </a:spcBef>
            </a:pPr>
            <a:r>
              <a:rPr lang="ru-RU" sz="1870" spc="-1" dirty="0"/>
              <a:t>допринася за нормалното образуване на колаген</a:t>
            </a:r>
          </a:p>
          <a:p>
            <a:pPr>
              <a:spcBef>
                <a:spcPts val="3000"/>
              </a:spcBef>
            </a:pPr>
            <a:r>
              <a:rPr lang="ru-RU" sz="1870" spc="-1" dirty="0"/>
              <a:t>защитава клетките от увреждане от свободните радикали</a:t>
            </a:r>
          </a:p>
          <a:p>
            <a:pPr>
              <a:spcBef>
                <a:spcPts val="3000"/>
              </a:spcBef>
            </a:pPr>
            <a:r>
              <a:rPr lang="ru-RU" sz="1870" spc="-1" dirty="0"/>
              <a:t>ускорява метаболизма</a:t>
            </a:r>
          </a:p>
          <a:p>
            <a:pPr>
              <a:spcBef>
                <a:spcPts val="3000"/>
              </a:spcBef>
            </a:pPr>
            <a:r>
              <a:rPr lang="ru-RU" sz="1870" spc="-1" dirty="0"/>
              <a:t>подпомага мускулното възстановяване и намалява болезнеността след физически упражнения</a:t>
            </a:r>
          </a:p>
        </p:txBody>
      </p:sp>
      <p:pic>
        <p:nvPicPr>
          <p:cNvPr id="4" name="Obrázek 214">
            <a:extLst>
              <a:ext uri="{FF2B5EF4-FFF2-40B4-BE49-F238E27FC236}">
                <a16:creationId xmlns:a16="http://schemas.microsoft.com/office/drawing/2014/main" id="{92BB7870-5001-4619-858B-819E6784A1B9}"/>
              </a:ext>
            </a:extLst>
          </p:cNvPr>
          <p:cNvPicPr/>
          <p:nvPr/>
        </p:nvPicPr>
        <p:blipFill>
          <a:blip r:embed="rId3"/>
          <a:stretch/>
        </p:blipFill>
        <p:spPr>
          <a:xfrm rot="6642000">
            <a:off x="4300514" y="1419859"/>
            <a:ext cx="7626782" cy="5068169"/>
          </a:xfrm>
          <a:prstGeom prst="rect">
            <a:avLst/>
          </a:prstGeom>
          <a:ln>
            <a:noFill/>
          </a:ln>
          <a:effectLst>
            <a:outerShdw blurRad="177800" dist="88900" dir="5400000" algn="t" rotWithShape="0">
              <a:schemeClr val="tx1">
                <a:lumMod val="85000"/>
                <a:lumOff val="15000"/>
                <a:alpha val="40000"/>
              </a:schemeClr>
            </a:outerShdw>
          </a:effec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2"/>
          <p:cNvSpPr/>
          <p:nvPr/>
        </p:nvSpPr>
        <p:spPr>
          <a:xfrm>
            <a:off x="6141943" y="1377540"/>
            <a:ext cx="3700986"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en-CA" dirty="0" err="1">
                <a:solidFill>
                  <a:srgbClr val="00B050"/>
                </a:solidFill>
              </a:rPr>
              <a:t>Препоръчителен</a:t>
            </a:r>
            <a:r>
              <a:rPr lang="en-CA" dirty="0">
                <a:solidFill>
                  <a:srgbClr val="00B050"/>
                </a:solidFill>
              </a:rPr>
              <a:t> </a:t>
            </a:r>
            <a:r>
              <a:rPr lang="en-CA" dirty="0" err="1">
                <a:solidFill>
                  <a:srgbClr val="00B050"/>
                </a:solidFill>
              </a:rPr>
              <a:t>дневен</a:t>
            </a:r>
            <a:r>
              <a:rPr lang="en-CA" dirty="0">
                <a:solidFill>
                  <a:srgbClr val="00B050"/>
                </a:solidFill>
              </a:rPr>
              <a:t> </a:t>
            </a:r>
            <a:r>
              <a:rPr lang="en-CA" dirty="0" err="1">
                <a:solidFill>
                  <a:srgbClr val="00B050"/>
                </a:solidFill>
              </a:rPr>
              <a:t>прием</a:t>
            </a:r>
            <a:r>
              <a:rPr lang="en-CA" dirty="0">
                <a:solidFill>
                  <a:srgbClr val="00B050"/>
                </a:solidFill>
              </a:rPr>
              <a:t>:</a:t>
            </a:r>
          </a:p>
          <a:p>
            <a:r>
              <a:rPr lang="en-CA" dirty="0"/>
              <a:t>1 </a:t>
            </a:r>
            <a:r>
              <a:rPr lang="en-CA" dirty="0" err="1"/>
              <a:t>шот</a:t>
            </a:r>
            <a:r>
              <a:rPr lang="en-CA" dirty="0"/>
              <a:t> </a:t>
            </a:r>
            <a:r>
              <a:rPr lang="en-CA" dirty="0" err="1"/>
              <a:t>на</a:t>
            </a:r>
            <a:r>
              <a:rPr lang="en-CA" dirty="0"/>
              <a:t> </a:t>
            </a:r>
            <a:r>
              <a:rPr lang="en-CA" dirty="0" err="1"/>
              <a:t>ден</a:t>
            </a:r>
            <a:r>
              <a:rPr lang="en-CA" dirty="0"/>
              <a:t>. </a:t>
            </a:r>
            <a:r>
              <a:rPr lang="en-CA" dirty="0" err="1"/>
              <a:t>Пийте</a:t>
            </a:r>
            <a:r>
              <a:rPr lang="en-CA" dirty="0"/>
              <a:t> </a:t>
            </a:r>
            <a:r>
              <a:rPr lang="en-CA" dirty="0" err="1"/>
              <a:t>директно</a:t>
            </a:r>
            <a:r>
              <a:rPr lang="en-CA" dirty="0"/>
              <a:t> </a:t>
            </a:r>
            <a:r>
              <a:rPr lang="en-CA" dirty="0" err="1"/>
              <a:t>или</a:t>
            </a:r>
            <a:r>
              <a:rPr lang="en-CA" dirty="0"/>
              <a:t> </a:t>
            </a:r>
            <a:r>
              <a:rPr lang="en-CA" dirty="0" err="1"/>
              <a:t>разтворен</a:t>
            </a:r>
            <a:r>
              <a:rPr lang="en-CA" dirty="0"/>
              <a:t> </a:t>
            </a:r>
            <a:r>
              <a:rPr lang="en-CA" dirty="0" err="1"/>
              <a:t>във</a:t>
            </a:r>
            <a:r>
              <a:rPr lang="en-CA" dirty="0"/>
              <a:t> </a:t>
            </a:r>
            <a:r>
              <a:rPr lang="en-CA" dirty="0" err="1"/>
              <a:t>вода</a:t>
            </a:r>
            <a:r>
              <a:rPr lang="en-CA" dirty="0"/>
              <a:t>, в </a:t>
            </a:r>
            <a:r>
              <a:rPr lang="en-CA" dirty="0" err="1"/>
              <a:t>зависимост</a:t>
            </a:r>
            <a:r>
              <a:rPr lang="en-CA" dirty="0"/>
              <a:t> </a:t>
            </a:r>
            <a:r>
              <a:rPr lang="en-CA" dirty="0" err="1"/>
              <a:t>от</a:t>
            </a:r>
            <a:r>
              <a:rPr lang="en-CA" dirty="0"/>
              <a:t> </a:t>
            </a:r>
            <a:r>
              <a:rPr lang="en-CA" dirty="0" err="1"/>
              <a:t>личните</a:t>
            </a:r>
            <a:r>
              <a:rPr lang="en-CA" dirty="0"/>
              <a:t> </a:t>
            </a:r>
            <a:r>
              <a:rPr lang="en-CA" dirty="0" err="1"/>
              <a:t>предпочитания</a:t>
            </a:r>
            <a:r>
              <a:rPr lang="en-CA" dirty="0"/>
              <a:t>.</a:t>
            </a:r>
          </a:p>
        </p:txBody>
      </p:sp>
      <p:sp>
        <p:nvSpPr>
          <p:cNvPr id="285" name="CustomShape 3"/>
          <p:cNvSpPr/>
          <p:nvPr/>
        </p:nvSpPr>
        <p:spPr>
          <a:xfrm>
            <a:off x="5631494" y="3113255"/>
            <a:ext cx="4427600" cy="319852"/>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3000"/>
              </a:lnSpc>
            </a:pPr>
            <a:r>
              <a:rPr lang="ru-RU" sz="1600" spc="-1" dirty="0">
                <a:solidFill>
                  <a:srgbClr val="068A36"/>
                </a:solidFill>
                <a:latin typeface="Myriad Pro"/>
              </a:rPr>
              <a:t>Нетно съдържание: 375 мл (15 шота x 25 мл).</a:t>
            </a:r>
            <a:endParaRPr lang="cs-CZ" sz="1600" b="0" strike="noStrike" spc="-1" dirty="0">
              <a:latin typeface="Arial"/>
            </a:endParaRPr>
          </a:p>
        </p:txBody>
      </p:sp>
      <p:graphicFrame>
        <p:nvGraphicFramePr>
          <p:cNvPr id="286" name="Table 4"/>
          <p:cNvGraphicFramePr/>
          <p:nvPr>
            <p:extLst>
              <p:ext uri="{D42A27DB-BD31-4B8C-83A1-F6EECF244321}">
                <p14:modId xmlns:p14="http://schemas.microsoft.com/office/powerpoint/2010/main" val="3373954618"/>
              </p:ext>
            </p:extLst>
          </p:nvPr>
        </p:nvGraphicFramePr>
        <p:xfrm>
          <a:off x="3200400" y="4997880"/>
          <a:ext cx="6421320" cy="1618933"/>
        </p:xfrm>
        <a:graphic>
          <a:graphicData uri="http://schemas.openxmlformats.org/drawingml/2006/table">
            <a:tbl>
              <a:tblPr/>
              <a:tblGrid>
                <a:gridCol w="3271680">
                  <a:extLst>
                    <a:ext uri="{9D8B030D-6E8A-4147-A177-3AD203B41FA5}">
                      <a16:colId xmlns:a16="http://schemas.microsoft.com/office/drawing/2014/main" val="20000"/>
                    </a:ext>
                  </a:extLst>
                </a:gridCol>
                <a:gridCol w="1881360">
                  <a:extLst>
                    <a:ext uri="{9D8B030D-6E8A-4147-A177-3AD203B41FA5}">
                      <a16:colId xmlns:a16="http://schemas.microsoft.com/office/drawing/2014/main" val="20001"/>
                    </a:ext>
                  </a:extLst>
                </a:gridCol>
                <a:gridCol w="1268280">
                  <a:extLst>
                    <a:ext uri="{9D8B030D-6E8A-4147-A177-3AD203B41FA5}">
                      <a16:colId xmlns:a16="http://schemas.microsoft.com/office/drawing/2014/main" val="20002"/>
                    </a:ext>
                  </a:extLst>
                </a:gridCol>
              </a:tblGrid>
              <a:tr h="547560">
                <a:tc>
                  <a:txBody>
                    <a:bodyPr/>
                    <a:lstStyle/>
                    <a:p>
                      <a:pPr>
                        <a:lnSpc>
                          <a:spcPct val="107000"/>
                        </a:lnSpc>
                        <a:spcAft>
                          <a:spcPts val="799"/>
                        </a:spcAft>
                      </a:pPr>
                      <a:r>
                        <a:rPr lang="cs-CZ" sz="1400" b="0" strike="noStrike" spc="-1">
                          <a:solidFill>
                            <a:srgbClr val="000000"/>
                          </a:solidFill>
                          <a:latin typeface="Arial"/>
                          <a:ea typeface="DejaVu Sans"/>
                        </a:rPr>
                        <a:t> </a:t>
                      </a:r>
                      <a:endParaRPr lang="cs-CZ" sz="1400" b="0" strike="noStrike" spc="-1">
                        <a:latin typeface="Arial"/>
                      </a:endParaRPr>
                    </a:p>
                  </a:txBody>
                  <a:tcPr marL="68400" marR="68400">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nSpc>
                          <a:spcPct val="107000"/>
                        </a:lnSpc>
                        <a:spcAft>
                          <a:spcPts val="799"/>
                        </a:spcAft>
                      </a:pPr>
                      <a:r>
                        <a:rPr lang="bg-BG" sz="1400" b="0" strike="noStrike" spc="-1" dirty="0">
                          <a:solidFill>
                            <a:srgbClr val="000000"/>
                          </a:solidFill>
                          <a:latin typeface="Arial"/>
                          <a:ea typeface="DejaVu Sans"/>
                        </a:rPr>
                        <a:t>В </a:t>
                      </a:r>
                      <a:r>
                        <a:rPr lang="cs-CZ" sz="1400" b="0" strike="noStrike" spc="-1" dirty="0">
                          <a:solidFill>
                            <a:srgbClr val="000000"/>
                          </a:solidFill>
                          <a:latin typeface="Arial"/>
                          <a:ea typeface="DejaVu Sans"/>
                        </a:rPr>
                        <a:t>25 </a:t>
                      </a:r>
                      <a:r>
                        <a:rPr lang="bg-BG" sz="1400" b="0" strike="noStrike" spc="-1" dirty="0">
                          <a:solidFill>
                            <a:srgbClr val="000000"/>
                          </a:solidFill>
                          <a:latin typeface="Arial"/>
                          <a:ea typeface="DejaVu Sans"/>
                        </a:rPr>
                        <a:t>мл шот</a:t>
                      </a:r>
                    </a:p>
                    <a:p>
                      <a:pPr>
                        <a:lnSpc>
                          <a:spcPct val="107000"/>
                        </a:lnSpc>
                        <a:spcAft>
                          <a:spcPts val="799"/>
                        </a:spcAft>
                      </a:pPr>
                      <a:r>
                        <a:rPr lang="cs-CZ" sz="1400" b="0" strike="noStrike" spc="-1" dirty="0">
                          <a:solidFill>
                            <a:srgbClr val="000000"/>
                          </a:solidFill>
                          <a:latin typeface="Arial"/>
                          <a:ea typeface="DejaVu Sans"/>
                        </a:rPr>
                        <a:t> (</a:t>
                      </a:r>
                      <a:r>
                        <a:rPr lang="bg-BG" sz="1400" b="0" strike="noStrike" spc="-1" dirty="0">
                          <a:solidFill>
                            <a:srgbClr val="000000"/>
                          </a:solidFill>
                          <a:latin typeface="Arial"/>
                          <a:ea typeface="DejaVu Sans"/>
                        </a:rPr>
                        <a:t>дневна доза</a:t>
                      </a:r>
                      <a:r>
                        <a:rPr lang="cs-CZ" sz="1400" b="0" strike="noStrike" spc="-1" dirty="0">
                          <a:solidFill>
                            <a:srgbClr val="000000"/>
                          </a:solidFill>
                          <a:latin typeface="Arial"/>
                          <a:ea typeface="DejaVu Sans"/>
                        </a:rPr>
                        <a:t>)</a:t>
                      </a:r>
                      <a:endParaRPr lang="cs-CZ" sz="1400" b="0" strike="noStrike" spc="-1" dirty="0">
                        <a:latin typeface="Arial"/>
                      </a:endParaRPr>
                    </a:p>
                  </a:txBody>
                  <a:tcPr marL="68400" marR="68400">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nSpc>
                          <a:spcPct val="107000"/>
                        </a:lnSpc>
                        <a:spcAft>
                          <a:spcPts val="799"/>
                        </a:spcAft>
                      </a:pPr>
                      <a:r>
                        <a:rPr lang="cs-CZ" sz="1400" b="0" strike="noStrike" spc="-1" dirty="0">
                          <a:solidFill>
                            <a:srgbClr val="000000"/>
                          </a:solidFill>
                          <a:latin typeface="Arial"/>
                          <a:ea typeface="DejaVu Sans"/>
                        </a:rPr>
                        <a:t>*NRV</a:t>
                      </a:r>
                      <a:endParaRPr lang="cs-CZ" sz="1400" b="0" strike="noStrike" spc="-1" dirty="0">
                        <a:latin typeface="Arial"/>
                      </a:endParaRPr>
                    </a:p>
                  </a:txBody>
                  <a:tcPr marL="68400" marR="68400">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extLst>
                  <a:ext uri="{0D108BD9-81ED-4DB2-BD59-A6C34878D82A}">
                    <a16:rowId xmlns:a16="http://schemas.microsoft.com/office/drawing/2014/main" val="10000"/>
                  </a:ext>
                </a:extLst>
              </a:tr>
              <a:tr h="649080">
                <a:tc>
                  <a:txBody>
                    <a:bodyPr/>
                    <a:lstStyle/>
                    <a:p>
                      <a:pPr marL="285840" indent="-285480" algn="just">
                        <a:lnSpc>
                          <a:spcPct val="107000"/>
                        </a:lnSpc>
                        <a:spcAft>
                          <a:spcPts val="799"/>
                        </a:spcAft>
                        <a:buClr>
                          <a:srgbClr val="000000"/>
                        </a:buClr>
                        <a:buFont typeface="Arial"/>
                        <a:buChar char="•"/>
                      </a:pPr>
                      <a:r>
                        <a:rPr lang="cs-CZ" sz="1400" b="0" strike="noStrike" spc="-1" dirty="0">
                          <a:solidFill>
                            <a:srgbClr val="000000"/>
                          </a:solidFill>
                          <a:latin typeface="Arial"/>
                          <a:ea typeface="DejaVu Sans"/>
                        </a:rPr>
                        <a:t>CitriSlim® </a:t>
                      </a:r>
                      <a:r>
                        <a:rPr lang="bg-BG" sz="1400" b="0" strike="noStrike" spc="-1" dirty="0">
                          <a:solidFill>
                            <a:srgbClr val="000000"/>
                          </a:solidFill>
                          <a:latin typeface="Arial"/>
                          <a:ea typeface="DejaVu Sans"/>
                        </a:rPr>
                        <a:t>Сок от неузрял понкан</a:t>
                      </a:r>
                    </a:p>
                    <a:p>
                      <a:pPr marL="285840" indent="-285480" algn="just">
                        <a:lnSpc>
                          <a:spcPct val="107000"/>
                        </a:lnSpc>
                        <a:spcAft>
                          <a:spcPts val="799"/>
                        </a:spcAft>
                        <a:buClr>
                          <a:srgbClr val="000000"/>
                        </a:buClr>
                        <a:buFont typeface="Arial"/>
                        <a:buChar char="•"/>
                      </a:pPr>
                      <a:r>
                        <a:rPr lang="bg-BG" sz="1400" b="0" strike="noStrike" spc="-1" dirty="0">
                          <a:solidFill>
                            <a:srgbClr val="000000"/>
                          </a:solidFill>
                          <a:latin typeface="Arial"/>
                          <a:ea typeface="DejaVu Sans"/>
                        </a:rPr>
                        <a:t>Плодов екстракт от понкан</a:t>
                      </a:r>
                      <a:endParaRPr lang="cs-CZ" sz="1400" b="0" strike="noStrike" spc="-1" dirty="0">
                        <a:latin typeface="Arial"/>
                      </a:endParaRPr>
                    </a:p>
                  </a:txBody>
                  <a:tcPr marL="68400" marR="68400">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gn="r">
                        <a:lnSpc>
                          <a:spcPct val="107000"/>
                        </a:lnSpc>
                        <a:spcAft>
                          <a:spcPts val="799"/>
                        </a:spcAft>
                      </a:pPr>
                      <a:r>
                        <a:rPr lang="cs-CZ" sz="1400" b="0" strike="noStrike" spc="-1" dirty="0">
                          <a:solidFill>
                            <a:srgbClr val="000000"/>
                          </a:solidFill>
                          <a:latin typeface="Arial"/>
                          <a:ea typeface="DejaVu Sans"/>
                        </a:rPr>
                        <a:t>2.5 </a:t>
                      </a:r>
                      <a:r>
                        <a:rPr lang="bg-BG" sz="1400" b="0" strike="noStrike" spc="-1" dirty="0">
                          <a:solidFill>
                            <a:srgbClr val="000000"/>
                          </a:solidFill>
                          <a:latin typeface="Arial"/>
                          <a:ea typeface="DejaVu Sans"/>
                        </a:rPr>
                        <a:t>гр</a:t>
                      </a:r>
                      <a:endParaRPr lang="cs-CZ" sz="1400" b="0" strike="noStrike" spc="-1" dirty="0">
                        <a:latin typeface="Arial"/>
                      </a:endParaRPr>
                    </a:p>
                    <a:p>
                      <a:pPr algn="r">
                        <a:lnSpc>
                          <a:spcPct val="107000"/>
                        </a:lnSpc>
                        <a:spcAft>
                          <a:spcPts val="799"/>
                        </a:spcAft>
                      </a:pPr>
                      <a:r>
                        <a:rPr lang="cs-CZ" sz="1400" b="0" strike="noStrike" spc="-1" dirty="0">
                          <a:solidFill>
                            <a:srgbClr val="000000"/>
                          </a:solidFill>
                          <a:latin typeface="Arial"/>
                          <a:ea typeface="DejaVu Sans"/>
                        </a:rPr>
                        <a:t>625 </a:t>
                      </a:r>
                      <a:r>
                        <a:rPr lang="bg-BG" sz="1400" b="0" strike="noStrike" spc="-1" dirty="0">
                          <a:solidFill>
                            <a:srgbClr val="000000"/>
                          </a:solidFill>
                          <a:latin typeface="Arial"/>
                          <a:ea typeface="DejaVu Sans"/>
                        </a:rPr>
                        <a:t>мг</a:t>
                      </a:r>
                      <a:endParaRPr lang="cs-CZ" sz="1400" b="0" strike="noStrike" spc="-1" dirty="0">
                        <a:latin typeface="Arial"/>
                      </a:endParaRPr>
                    </a:p>
                  </a:txBody>
                  <a:tcPr marL="68400" marR="68400">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gn="r">
                        <a:lnSpc>
                          <a:spcPct val="107000"/>
                        </a:lnSpc>
                        <a:spcAft>
                          <a:spcPts val="799"/>
                        </a:spcAft>
                      </a:pPr>
                      <a:r>
                        <a:rPr lang="cs-CZ" sz="1400" b="0" strike="noStrike" spc="-1">
                          <a:solidFill>
                            <a:srgbClr val="000000"/>
                          </a:solidFill>
                          <a:latin typeface="Arial"/>
                          <a:ea typeface="DejaVu Sans"/>
                        </a:rPr>
                        <a:t>-</a:t>
                      </a:r>
                      <a:endParaRPr lang="cs-CZ" sz="1400" b="0" strike="noStrike" spc="-1">
                        <a:latin typeface="Arial"/>
                      </a:endParaRPr>
                    </a:p>
                    <a:p>
                      <a:pPr algn="r">
                        <a:lnSpc>
                          <a:spcPct val="107000"/>
                        </a:lnSpc>
                        <a:spcAft>
                          <a:spcPts val="799"/>
                        </a:spcAft>
                      </a:pPr>
                      <a:r>
                        <a:rPr lang="cs-CZ" sz="1400" b="0" strike="noStrike" spc="-1">
                          <a:solidFill>
                            <a:srgbClr val="000000"/>
                          </a:solidFill>
                          <a:latin typeface="Arial"/>
                          <a:ea typeface="DejaVu Sans"/>
                        </a:rPr>
                        <a:t>-</a:t>
                      </a:r>
                      <a:endParaRPr lang="cs-CZ" sz="1400" b="0" strike="noStrike" spc="-1">
                        <a:latin typeface="Arial"/>
                      </a:endParaRPr>
                    </a:p>
                  </a:txBody>
                  <a:tcPr marL="68400" marR="68400">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extLst>
                  <a:ext uri="{0D108BD9-81ED-4DB2-BD59-A6C34878D82A}">
                    <a16:rowId xmlns:a16="http://schemas.microsoft.com/office/drawing/2014/main" val="10001"/>
                  </a:ext>
                </a:extLst>
              </a:tr>
              <a:tr h="319680">
                <a:tc>
                  <a:txBody>
                    <a:bodyPr/>
                    <a:lstStyle/>
                    <a:p>
                      <a:pPr>
                        <a:lnSpc>
                          <a:spcPct val="107000"/>
                        </a:lnSpc>
                        <a:spcAft>
                          <a:spcPts val="799"/>
                        </a:spcAft>
                      </a:pPr>
                      <a:r>
                        <a:rPr lang="cs-CZ" sz="1400" b="0" strike="noStrike" spc="-1" dirty="0">
                          <a:solidFill>
                            <a:srgbClr val="000000"/>
                          </a:solidFill>
                          <a:latin typeface="Arial"/>
                          <a:ea typeface="DejaVu Sans"/>
                        </a:rPr>
                        <a:t>Lipo Vit C® - </a:t>
                      </a:r>
                      <a:r>
                        <a:rPr lang="bg-BG" sz="1400" b="0" strike="noStrike" spc="-1" dirty="0">
                          <a:solidFill>
                            <a:srgbClr val="000000"/>
                          </a:solidFill>
                          <a:latin typeface="Arial"/>
                          <a:ea typeface="DejaVu Sans"/>
                        </a:rPr>
                        <a:t>липозомен Витамин</a:t>
                      </a:r>
                      <a:r>
                        <a:rPr lang="cs-CZ" sz="1400" b="0" strike="noStrike" spc="-1" dirty="0">
                          <a:solidFill>
                            <a:srgbClr val="000000"/>
                          </a:solidFill>
                          <a:latin typeface="Arial"/>
                          <a:ea typeface="DejaVu Sans"/>
                        </a:rPr>
                        <a:t> C</a:t>
                      </a:r>
                      <a:endParaRPr lang="cs-CZ" sz="1400" b="0" strike="noStrike" spc="-1" dirty="0">
                        <a:latin typeface="Arial"/>
                      </a:endParaRPr>
                    </a:p>
                  </a:txBody>
                  <a:tcPr marL="68400" marR="68400">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gn="r">
                        <a:lnSpc>
                          <a:spcPct val="107000"/>
                        </a:lnSpc>
                        <a:spcAft>
                          <a:spcPts val="799"/>
                        </a:spcAft>
                      </a:pPr>
                      <a:r>
                        <a:rPr lang="cs-CZ" sz="1400" b="0" strike="noStrike" spc="-1" dirty="0">
                          <a:solidFill>
                            <a:srgbClr val="000000"/>
                          </a:solidFill>
                          <a:latin typeface="Arial"/>
                          <a:ea typeface="DejaVu Sans"/>
                        </a:rPr>
                        <a:t>500 </a:t>
                      </a:r>
                      <a:r>
                        <a:rPr lang="bg-BG" sz="1400" b="0" strike="noStrike" spc="-1" dirty="0">
                          <a:solidFill>
                            <a:srgbClr val="000000"/>
                          </a:solidFill>
                          <a:latin typeface="Arial"/>
                          <a:ea typeface="DejaVu Sans"/>
                        </a:rPr>
                        <a:t>мг</a:t>
                      </a:r>
                      <a:endParaRPr lang="cs-CZ" sz="1400" b="0" strike="noStrike" spc="-1" dirty="0">
                        <a:latin typeface="Arial"/>
                      </a:endParaRPr>
                    </a:p>
                  </a:txBody>
                  <a:tcPr marL="68400" marR="68400">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tc>
                  <a:txBody>
                    <a:bodyPr/>
                    <a:lstStyle/>
                    <a:p>
                      <a:pPr algn="r">
                        <a:lnSpc>
                          <a:spcPct val="107000"/>
                        </a:lnSpc>
                        <a:spcAft>
                          <a:spcPts val="799"/>
                        </a:spcAft>
                      </a:pPr>
                      <a:r>
                        <a:rPr lang="cs-CZ" sz="1400" b="0" strike="noStrike" spc="-1" dirty="0">
                          <a:solidFill>
                            <a:srgbClr val="000000"/>
                          </a:solidFill>
                          <a:latin typeface="Arial"/>
                          <a:ea typeface="DejaVu Sans"/>
                        </a:rPr>
                        <a:t>625%</a:t>
                      </a:r>
                      <a:endParaRPr lang="cs-CZ" sz="1400" b="0" strike="noStrike" spc="-1" dirty="0">
                        <a:latin typeface="Arial"/>
                      </a:endParaRPr>
                    </a:p>
                  </a:txBody>
                  <a:tcPr marL="68400" marR="68400">
                    <a:lnL w="12240">
                      <a:solidFill>
                        <a:srgbClr val="4BACC6"/>
                      </a:solidFill>
                    </a:lnL>
                    <a:lnR w="12240">
                      <a:solidFill>
                        <a:srgbClr val="4BACC6"/>
                      </a:solidFill>
                    </a:lnR>
                    <a:lnT w="12240">
                      <a:solidFill>
                        <a:srgbClr val="4BACC6"/>
                      </a:solidFill>
                    </a:lnT>
                    <a:lnB w="12240">
                      <a:solidFill>
                        <a:srgbClr val="4BACC6"/>
                      </a:solidFill>
                    </a:lnB>
                    <a:solidFill>
                      <a:srgbClr val="E8F1F4"/>
                    </a:solidFill>
                  </a:tcPr>
                </a:tc>
                <a:extLst>
                  <a:ext uri="{0D108BD9-81ED-4DB2-BD59-A6C34878D82A}">
                    <a16:rowId xmlns:a16="http://schemas.microsoft.com/office/drawing/2014/main" val="10002"/>
                  </a:ext>
                </a:extLst>
              </a:tr>
            </a:tbl>
          </a:graphicData>
        </a:graphic>
      </p:graphicFrame>
      <p:pic>
        <p:nvPicPr>
          <p:cNvPr id="287" name="Obrázek 286"/>
          <p:cNvPicPr/>
          <p:nvPr/>
        </p:nvPicPr>
        <p:blipFill>
          <a:blip r:embed="rId2"/>
          <a:stretch/>
        </p:blipFill>
        <p:spPr>
          <a:xfrm>
            <a:off x="2338462" y="729719"/>
            <a:ext cx="4143618" cy="4357655"/>
          </a:xfrm>
          <a:prstGeom prst="rect">
            <a:avLst/>
          </a:prstGeom>
          <a:ln>
            <a:noFill/>
          </a:ln>
        </p:spPr>
      </p:pic>
      <p:pic>
        <p:nvPicPr>
          <p:cNvPr id="288" name="Obrázek 287"/>
          <p:cNvPicPr/>
          <p:nvPr/>
        </p:nvPicPr>
        <p:blipFill>
          <a:blip r:embed="rId3"/>
          <a:stretch/>
        </p:blipFill>
        <p:spPr>
          <a:xfrm rot="11590200">
            <a:off x="4208708" y="2663240"/>
            <a:ext cx="4200120" cy="2855160"/>
          </a:xfrm>
          <a:prstGeom prst="rect">
            <a:avLst/>
          </a:prstGeom>
          <a:ln>
            <a:noFill/>
          </a:ln>
        </p:spPr>
      </p:pic>
      <p:pic>
        <p:nvPicPr>
          <p:cNvPr id="8" name="Picture 2">
            <a:extLst>
              <a:ext uri="{FF2B5EF4-FFF2-40B4-BE49-F238E27FC236}">
                <a16:creationId xmlns:a16="http://schemas.microsoft.com/office/drawing/2014/main" id="{3BBF3037-AA40-4D1C-9ED6-FBDD65ABF00F}"/>
              </a:ext>
            </a:extLst>
          </p:cNvPr>
          <p:cNvPicPr/>
          <p:nvPr/>
        </p:nvPicPr>
        <p:blipFill>
          <a:blip r:embed="rId4"/>
          <a:stretch/>
        </p:blipFill>
        <p:spPr>
          <a:xfrm>
            <a:off x="458905" y="1262649"/>
            <a:ext cx="2288702" cy="2962951"/>
          </a:xfrm>
          <a:prstGeom prst="rect">
            <a:avLst/>
          </a:prstGeom>
          <a:ln>
            <a:solidFill>
              <a:srgbClr val="068A36"/>
            </a:solidFill>
          </a:ln>
        </p:spPr>
      </p:pic>
      <p:sp>
        <p:nvSpPr>
          <p:cNvPr id="2" name="TextovéPole 1">
            <a:extLst>
              <a:ext uri="{FF2B5EF4-FFF2-40B4-BE49-F238E27FC236}">
                <a16:creationId xmlns:a16="http://schemas.microsoft.com/office/drawing/2014/main" id="{0C6C2738-E5A8-4D95-B5FC-9063748D2F51}"/>
              </a:ext>
            </a:extLst>
          </p:cNvPr>
          <p:cNvSpPr txBox="1"/>
          <p:nvPr/>
        </p:nvSpPr>
        <p:spPr>
          <a:xfrm>
            <a:off x="485906" y="4508126"/>
            <a:ext cx="2288701" cy="584775"/>
          </a:xfrm>
          <a:prstGeom prst="rect">
            <a:avLst/>
          </a:prstGeom>
          <a:noFill/>
        </p:spPr>
        <p:txBody>
          <a:bodyPr wrap="square" rtlCol="0">
            <a:spAutoFit/>
          </a:bodyPr>
          <a:lstStyle/>
          <a:p>
            <a:pPr algn="ctr"/>
            <a:r>
              <a:rPr lang="bg-BG" sz="1600" spc="-1" dirty="0">
                <a:solidFill>
                  <a:srgbClr val="000000"/>
                </a:solidFill>
                <a:latin typeface="Myriad Pro"/>
              </a:rPr>
              <a:t>Одобрение за клинично проучване</a:t>
            </a:r>
            <a:endParaRPr lang="cs-CZ" dirty="0"/>
          </a:p>
        </p:txBody>
      </p:sp>
      <p:sp>
        <p:nvSpPr>
          <p:cNvPr id="11" name="CustomShape 1">
            <a:extLst>
              <a:ext uri="{FF2B5EF4-FFF2-40B4-BE49-F238E27FC236}">
                <a16:creationId xmlns:a16="http://schemas.microsoft.com/office/drawing/2014/main" id="{B901316B-D923-493E-8249-F2B9CF284E1D}"/>
              </a:ext>
            </a:extLst>
          </p:cNvPr>
          <p:cNvSpPr/>
          <p:nvPr/>
        </p:nvSpPr>
        <p:spPr>
          <a:xfrm>
            <a:off x="0" y="179280"/>
            <a:ext cx="10080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spc="-1" dirty="0">
                <a:solidFill>
                  <a:srgbClr val="FFFFFF"/>
                </a:solidFill>
                <a:latin typeface="Myriad Pro"/>
              </a:rPr>
              <a:t>TIENS Vigor Shot обобщение и спецификации</a:t>
            </a:r>
            <a:endParaRPr lang="cs-CZ"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additive="repl">
                                        <p:cTn id="7" dur="500"/>
                                        <p:tgtEl>
                                          <p:spTgt spid="8"/>
                                        </p:tgtEl>
                                      </p:cBhvr>
                                    </p:animEffect>
                                    <p:anim calcmode="lin" valueType="num">
                                      <p:cBhvr additive="repl">
                                        <p:cTn id="8" dur="500" fill="hold"/>
                                        <p:tgtEl>
                                          <p:spTgt spid="8"/>
                                        </p:tgtEl>
                                        <p:attrNameLst>
                                          <p:attrName>ppt_x</p:attrName>
                                        </p:attrNameLst>
                                      </p:cBhvr>
                                      <p:tavLst>
                                        <p:tav tm="0">
                                          <p:val>
                                            <p:strVal val="#ppt_x"/>
                                          </p:val>
                                        </p:tav>
                                        <p:tav tm="100000">
                                          <p:val>
                                            <p:strVal val="#ppt_x"/>
                                          </p:val>
                                        </p:tav>
                                      </p:tavLst>
                                    </p:anim>
                                    <p:anim calcmode="lin" valueType="num">
                                      <p:cBhvr additive="repl">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repl">
                                        <p:cTn id="13" dur="500"/>
                                        <p:tgtEl>
                                          <p:spTgt spid="8"/>
                                        </p:tgtEl>
                                        <p:attrNameLst>
                                          <p:attrName>ppt_x</p:attrName>
                                        </p:attrNameLst>
                                      </p:cBhvr>
                                      <p:tavLst>
                                        <p:tav tm="0">
                                          <p:val>
                                            <p:strVal val="#ppt_x"/>
                                          </p:val>
                                        </p:tav>
                                        <p:tav tm="100000">
                                          <p:val>
                                            <p:strVal val="#ppt_x"/>
                                          </p:val>
                                        </p:tav>
                                      </p:tavLst>
                                    </p:anim>
                                    <p:anim calcmode="lin" valueType="num">
                                      <p:cBhvr additive="repl">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2DE47FA-A171-419F-8AA9-FB666E86D148}"/>
              </a:ext>
            </a:extLst>
          </p:cNvPr>
          <p:cNvSpPr txBox="1"/>
          <p:nvPr/>
        </p:nvSpPr>
        <p:spPr>
          <a:xfrm>
            <a:off x="3280464" y="6857876"/>
            <a:ext cx="5317626" cy="584775"/>
          </a:xfrm>
          <a:prstGeom prst="rect">
            <a:avLst/>
          </a:prstGeom>
          <a:noFill/>
        </p:spPr>
        <p:txBody>
          <a:bodyPr wrap="square" rtlCol="0">
            <a:spAutoFit/>
          </a:bodyPr>
          <a:lstStyle/>
          <a:p>
            <a:r>
              <a:rPr lang="ru-RU" sz="1600" spc="-1">
                <a:solidFill>
                  <a:schemeClr val="bg1"/>
                </a:solidFill>
              </a:rPr>
              <a:t>Реалната ситуация с коронавируса по света. Link:https://covid19.who.int/</a:t>
            </a:r>
            <a:endParaRPr lang="cs-CZ" sz="1600" dirty="0">
              <a:solidFill>
                <a:schemeClr val="bg1"/>
              </a:solidFill>
            </a:endParaRPr>
          </a:p>
        </p:txBody>
      </p:sp>
      <p:sp>
        <p:nvSpPr>
          <p:cNvPr id="7" name="CustomShape 1">
            <a:extLst>
              <a:ext uri="{FF2B5EF4-FFF2-40B4-BE49-F238E27FC236}">
                <a16:creationId xmlns:a16="http://schemas.microsoft.com/office/drawing/2014/main" id="{E86D40B8-49E5-480F-9946-88108152BB6E}"/>
              </a:ext>
            </a:extLst>
          </p:cNvPr>
          <p:cNvSpPr/>
          <p:nvPr/>
        </p:nvSpPr>
        <p:spPr>
          <a:xfrm>
            <a:off x="0" y="179280"/>
            <a:ext cx="10080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spc="-1" dirty="0">
                <a:solidFill>
                  <a:srgbClr val="FFFFFF"/>
                </a:solidFill>
                <a:latin typeface="Myriad Pro"/>
              </a:rPr>
              <a:t>2020: ИЗБУХВАНЕТО НА ГЛОБАЛНАТА ПАНДЕМИЯ</a:t>
            </a:r>
            <a:endParaRPr lang="cs-CZ" sz="3200" b="0" strike="noStrike" spc="-1" dirty="0">
              <a:latin typeface="Arial"/>
            </a:endParaRPr>
          </a:p>
        </p:txBody>
      </p:sp>
      <p:pic>
        <p:nvPicPr>
          <p:cNvPr id="25" name="Picture 24">
            <a:extLst>
              <a:ext uri="{FF2B5EF4-FFF2-40B4-BE49-F238E27FC236}">
                <a16:creationId xmlns:a16="http://schemas.microsoft.com/office/drawing/2014/main" id="{4117BFD8-C9FE-4060-8189-7B7CB3AF7CF1}"/>
              </a:ext>
            </a:extLst>
          </p:cNvPr>
          <p:cNvPicPr>
            <a:picLocks noChangeAspect="1"/>
          </p:cNvPicPr>
          <p:nvPr/>
        </p:nvPicPr>
        <p:blipFill rotWithShape="1">
          <a:blip r:embed="rId3"/>
          <a:srcRect l="14527" t="11826" r="16033" b="7958"/>
          <a:stretch/>
        </p:blipFill>
        <p:spPr>
          <a:xfrm>
            <a:off x="260852" y="982823"/>
            <a:ext cx="9634987" cy="5875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0" y="179280"/>
            <a:ext cx="10080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3200" spc="-1" dirty="0">
                <a:solidFill>
                  <a:srgbClr val="FFFFFF"/>
                </a:solidFill>
                <a:latin typeface="Myriad Pro"/>
              </a:rPr>
              <a:t>SARS-CoV-2 </a:t>
            </a:r>
            <a:r>
              <a:rPr lang="bg-BG" sz="3200" spc="-1" dirty="0">
                <a:solidFill>
                  <a:srgbClr val="FFFFFF"/>
                </a:solidFill>
                <a:latin typeface="Myriad Pro"/>
              </a:rPr>
              <a:t>клетъчен репликационен механизъм</a:t>
            </a:r>
            <a:endParaRPr lang="cs-CZ" sz="3200" b="0" strike="noStrike" spc="-1" dirty="0">
              <a:latin typeface="Arial"/>
            </a:endParaRPr>
          </a:p>
        </p:txBody>
      </p:sp>
      <p:pic>
        <p:nvPicPr>
          <p:cNvPr id="198" name="Picture 2"/>
          <p:cNvPicPr/>
          <p:nvPr/>
        </p:nvPicPr>
        <p:blipFill>
          <a:blip r:embed="rId3"/>
          <a:srcRect l="3837" t="2076" r="4294" b="1671"/>
          <a:stretch/>
        </p:blipFill>
        <p:spPr>
          <a:xfrm>
            <a:off x="139148" y="1021680"/>
            <a:ext cx="9742522" cy="4822200"/>
          </a:xfrm>
          <a:prstGeom prst="rect">
            <a:avLst/>
          </a:prstGeom>
          <a:ln w="19080">
            <a:solidFill>
              <a:srgbClr val="00B050"/>
            </a:solidFill>
            <a:round/>
          </a:ln>
        </p:spPr>
      </p:pic>
      <p:sp>
        <p:nvSpPr>
          <p:cNvPr id="199" name="CustomShape 2"/>
          <p:cNvSpPr/>
          <p:nvPr/>
        </p:nvSpPr>
        <p:spPr>
          <a:xfrm>
            <a:off x="298080" y="5979960"/>
            <a:ext cx="684216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pc="-1" dirty="0">
                <a:solidFill>
                  <a:srgbClr val="000000"/>
                </a:solidFill>
                <a:latin typeface="Myriad Pro"/>
              </a:rPr>
              <a:t>Стъпки на репликиране: 1. сливане; 2. освобождаване на РНК; 3. пренасяне; 4. репликационен комплекс; 5. пакетиране; </a:t>
            </a:r>
          </a:p>
          <a:p>
            <a:pPr>
              <a:lnSpc>
                <a:spcPct val="100000"/>
              </a:lnSpc>
            </a:pPr>
            <a:r>
              <a:rPr lang="ru-RU" spc="-1" dirty="0">
                <a:solidFill>
                  <a:srgbClr val="000000"/>
                </a:solidFill>
                <a:latin typeface="Myriad Pro"/>
              </a:rPr>
              <a:t>6. освобождаване на вируса на SARS-CoV-2</a:t>
            </a:r>
            <a:endParaRPr lang="cs-CZ" sz="1800" b="0" strike="noStrike" spc="-1" dirty="0">
              <a:latin typeface="Arial"/>
            </a:endParaRPr>
          </a:p>
        </p:txBody>
      </p:sp>
      <p:sp>
        <p:nvSpPr>
          <p:cNvPr id="200" name="CustomShape 3"/>
          <p:cNvSpPr/>
          <p:nvPr/>
        </p:nvSpPr>
        <p:spPr>
          <a:xfrm>
            <a:off x="7476480" y="6103440"/>
            <a:ext cx="230580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200" b="0" strike="noStrike" spc="-1" dirty="0">
                <a:solidFill>
                  <a:srgbClr val="000000"/>
                </a:solidFill>
                <a:latin typeface="Myriad Pro"/>
                <a:ea typeface="DejaVu Sans"/>
              </a:rPr>
              <a:t>COVID-19/SARS-CoV-2 </a:t>
            </a:r>
            <a:r>
              <a:rPr lang="bg-BG" sz="1200" spc="-1" dirty="0">
                <a:solidFill>
                  <a:srgbClr val="000000"/>
                </a:solidFill>
                <a:latin typeface="Myriad Pro"/>
                <a:ea typeface="DejaVu Sans"/>
              </a:rPr>
              <a:t>Пандемия</a:t>
            </a:r>
            <a:endParaRPr lang="cs-CZ" sz="1200" b="0" strike="noStrike" spc="-1" dirty="0">
              <a:latin typeface="Arial"/>
            </a:endParaRPr>
          </a:p>
          <a:p>
            <a:pPr>
              <a:lnSpc>
                <a:spcPct val="100000"/>
              </a:lnSpc>
            </a:pPr>
            <a:r>
              <a:rPr lang="bg-BG" sz="1200" spc="-1" dirty="0">
                <a:solidFill>
                  <a:srgbClr val="1D1D1B"/>
                </a:solidFill>
                <a:latin typeface="Myriad Pro"/>
                <a:ea typeface="DejaVu Sans"/>
              </a:rPr>
              <a:t>Д-р Пени Уорд и др.</a:t>
            </a:r>
            <a:endParaRPr lang="cs-CZ" sz="1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03" name="CustomShape 2"/>
          <p:cNvSpPr/>
          <p:nvPr/>
        </p:nvSpPr>
        <p:spPr>
          <a:xfrm>
            <a:off x="419087" y="3925400"/>
            <a:ext cx="9072625" cy="2772163"/>
          </a:xfrm>
          <a:prstGeom prst="rect">
            <a:avLst/>
          </a:prstGeom>
          <a:solidFill>
            <a:srgbClr val="FFFFFF">
              <a:alpha val="79000"/>
            </a:srgbClr>
          </a:solidFill>
          <a:ln>
            <a:solidFill>
              <a:srgbClr val="EA7500"/>
            </a:solidFill>
          </a:ln>
        </p:spPr>
        <p:style>
          <a:lnRef idx="0">
            <a:scrgbClr r="0" g="0" b="0"/>
          </a:lnRef>
          <a:fillRef idx="0">
            <a:scrgbClr r="0" g="0" b="0"/>
          </a:fillRef>
          <a:effectRef idx="0">
            <a:scrgbClr r="0" g="0" b="0"/>
          </a:effectRef>
          <a:fontRef idx="minor"/>
        </p:style>
      </p:sp>
      <p:sp>
        <p:nvSpPr>
          <p:cNvPr id="204" name="CustomShape 3"/>
          <p:cNvSpPr/>
          <p:nvPr/>
        </p:nvSpPr>
        <p:spPr>
          <a:xfrm>
            <a:off x="576000" y="3723480"/>
            <a:ext cx="8758800" cy="3764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0000"/>
              </a:lnSpc>
              <a:spcBef>
                <a:spcPts val="1001"/>
              </a:spcBef>
            </a:pPr>
            <a:r>
              <a:rPr lang="ru-RU" sz="2000" b="1" u="sng" spc="-1" dirty="0"/>
              <a:t>TIENS VIGOR SHOT </a:t>
            </a:r>
            <a:r>
              <a:rPr lang="ru-RU" sz="2000" u="sng" spc="-1" dirty="0"/>
              <a:t>съдържа уникални съставки </a:t>
            </a:r>
            <a:r>
              <a:rPr lang="ru-RU" sz="2000" spc="-1" dirty="0"/>
              <a:t>и е създаден по патентован технологичен процес, който поддържа най-добрата му ефективност.</a:t>
            </a:r>
          </a:p>
          <a:p>
            <a:pPr algn="ctr">
              <a:lnSpc>
                <a:spcPct val="90000"/>
              </a:lnSpc>
              <a:spcBef>
                <a:spcPts val="1001"/>
              </a:spcBef>
            </a:pPr>
            <a:r>
              <a:rPr lang="ru-RU" sz="2000" b="1" u="sng" spc="-1" dirty="0"/>
              <a:t>ЗАЩИТЕТЕ ВАШЕТО ЗДРАВЕ</a:t>
            </a:r>
          </a:p>
          <a:p>
            <a:pPr algn="ctr">
              <a:lnSpc>
                <a:spcPct val="90000"/>
              </a:lnSpc>
              <a:spcBef>
                <a:spcPts val="1001"/>
              </a:spcBef>
            </a:pPr>
            <a:r>
              <a:rPr lang="ru-RU" sz="2000" spc="-1" dirty="0"/>
              <a:t>Доказан и ефективен витамин С; Укрепва имунната система и осигурява </a:t>
            </a:r>
            <a:r>
              <a:rPr lang="ru-RU" sz="2000" b="1" u="sng" spc="-1" dirty="0"/>
              <a:t>антиоксидантна защита благодарение на силата на хесперидина за борба с вирусни инфекции.</a:t>
            </a:r>
          </a:p>
        </p:txBody>
      </p:sp>
      <p:sp>
        <p:nvSpPr>
          <p:cNvPr id="5" name="CustomShape 1">
            <a:extLst>
              <a:ext uri="{FF2B5EF4-FFF2-40B4-BE49-F238E27FC236}">
                <a16:creationId xmlns:a16="http://schemas.microsoft.com/office/drawing/2014/main" id="{416F684E-42D8-43DB-ABDD-A0FDA90A4763}"/>
              </a:ext>
            </a:extLst>
          </p:cNvPr>
          <p:cNvSpPr/>
          <p:nvPr/>
        </p:nvSpPr>
        <p:spPr>
          <a:xfrm>
            <a:off x="0" y="207720"/>
            <a:ext cx="100796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spc="-1" dirty="0">
                <a:solidFill>
                  <a:srgbClr val="FFFFFF"/>
                </a:solidFill>
                <a:latin typeface="Myriad Pro"/>
              </a:rPr>
              <a:t>Как да потискаме ефективно вирусите?</a:t>
            </a:r>
            <a:endParaRPr lang="cs-CZ" sz="3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B6DAB2-2911-4CD6-BD35-2EF6C7CF9380}"/>
              </a:ext>
            </a:extLst>
          </p:cNvPr>
          <p:cNvSpPr/>
          <p:nvPr/>
        </p:nvSpPr>
        <p:spPr>
          <a:xfrm>
            <a:off x="5764696" y="1221935"/>
            <a:ext cx="3896140" cy="531885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2ED9F100-F347-4562-AF74-BAC0805C6B5F}"/>
              </a:ext>
            </a:extLst>
          </p:cNvPr>
          <p:cNvSpPr txBox="1"/>
          <p:nvPr/>
        </p:nvSpPr>
        <p:spPr>
          <a:xfrm>
            <a:off x="5980175" y="1382537"/>
            <a:ext cx="3680661" cy="5262979"/>
          </a:xfrm>
          <a:prstGeom prst="rect">
            <a:avLst/>
          </a:prstGeom>
          <a:noFill/>
        </p:spPr>
        <p:txBody>
          <a:bodyPr wrap="square" rtlCol="0">
            <a:spAutoFit/>
          </a:bodyPr>
          <a:lstStyle/>
          <a:p>
            <a:pPr>
              <a:spcBef>
                <a:spcPts val="1200"/>
              </a:spcBef>
            </a:pPr>
            <a:r>
              <a:rPr lang="ru-RU" dirty="0">
                <a:solidFill>
                  <a:srgbClr val="000000"/>
                </a:solidFill>
                <a:latin typeface="+mj-ea"/>
                <a:ea typeface="+mj-ea"/>
              </a:rPr>
              <a:t>Имунната система има жизненоважна роля: Тя защитава тялото ви от вредни вещества, микроби и промени в клетките, които биха могли да ви разболеят.</a:t>
            </a:r>
          </a:p>
          <a:p>
            <a:pPr>
              <a:spcBef>
                <a:spcPts val="1200"/>
              </a:spcBef>
            </a:pPr>
            <a:r>
              <a:rPr lang="ru-RU" dirty="0">
                <a:solidFill>
                  <a:srgbClr val="000000"/>
                </a:solidFill>
                <a:latin typeface="+mj-ea"/>
                <a:ea typeface="+mj-ea"/>
              </a:rPr>
              <a:t>Съставена е от различни органи, клетки и протеини.</a:t>
            </a:r>
          </a:p>
          <a:p>
            <a:pPr>
              <a:spcBef>
                <a:spcPts val="1200"/>
              </a:spcBef>
            </a:pPr>
            <a:r>
              <a:rPr lang="ru-RU" dirty="0">
                <a:solidFill>
                  <a:srgbClr val="000000"/>
                </a:solidFill>
                <a:latin typeface="+mj-ea"/>
                <a:ea typeface="+mj-ea"/>
              </a:rPr>
              <a:t>Докато имунната ви система работи безпроблемно, не я забелязвате.</a:t>
            </a:r>
          </a:p>
          <a:p>
            <a:pPr>
              <a:spcBef>
                <a:spcPts val="1200"/>
              </a:spcBef>
            </a:pPr>
            <a:r>
              <a:rPr lang="ru-RU" dirty="0">
                <a:solidFill>
                  <a:srgbClr val="000000"/>
                </a:solidFill>
                <a:latin typeface="+mj-ea"/>
                <a:ea typeface="+mj-ea"/>
              </a:rPr>
              <a:t>Но ако спре да работи правилно - защото е слаба или не може да се бори с особено агресивни вируси или микроби - ще се разболеете.</a:t>
            </a:r>
          </a:p>
        </p:txBody>
      </p:sp>
      <p:sp>
        <p:nvSpPr>
          <p:cNvPr id="8" name="CustomShape 1">
            <a:extLst>
              <a:ext uri="{FF2B5EF4-FFF2-40B4-BE49-F238E27FC236}">
                <a16:creationId xmlns:a16="http://schemas.microsoft.com/office/drawing/2014/main" id="{7C625B1D-E0D5-4A33-BC42-371783960B54}"/>
              </a:ext>
            </a:extLst>
          </p:cNvPr>
          <p:cNvSpPr/>
          <p:nvPr/>
        </p:nvSpPr>
        <p:spPr>
          <a:xfrm>
            <a:off x="0" y="179280"/>
            <a:ext cx="10080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bg-BG" sz="3200" spc="-1" dirty="0">
                <a:solidFill>
                  <a:srgbClr val="FFFFFF"/>
                </a:solidFill>
                <a:latin typeface="Myriad Pro"/>
              </a:rPr>
              <a:t>Укрепете имунитета си</a:t>
            </a:r>
            <a:endParaRPr lang="cs-CZ" sz="3200" b="0" strike="noStrike" spc="-1" dirty="0">
              <a:latin typeface="Arial"/>
            </a:endParaRPr>
          </a:p>
        </p:txBody>
      </p:sp>
      <p:pic>
        <p:nvPicPr>
          <p:cNvPr id="4" name="Picture 3" descr="A picture containing water, sitting, table, food&#10;&#10;Description automatically generated">
            <a:extLst>
              <a:ext uri="{FF2B5EF4-FFF2-40B4-BE49-F238E27FC236}">
                <a16:creationId xmlns:a16="http://schemas.microsoft.com/office/drawing/2014/main" id="{8BAC58AF-FFC7-42B0-8A42-3812CF7E238C}"/>
              </a:ext>
            </a:extLst>
          </p:cNvPr>
          <p:cNvPicPr>
            <a:picLocks noChangeAspect="1"/>
          </p:cNvPicPr>
          <p:nvPr/>
        </p:nvPicPr>
        <p:blipFill rotWithShape="1">
          <a:blip r:embed="rId3">
            <a:extLst>
              <a:ext uri="{28A0092B-C50C-407E-A947-70E740481C1C}">
                <a14:useLocalDpi xmlns:a14="http://schemas.microsoft.com/office/drawing/2010/main" val="0"/>
              </a:ext>
            </a:extLst>
          </a:blip>
          <a:srcRect r="32839"/>
          <a:stretch/>
        </p:blipFill>
        <p:spPr>
          <a:xfrm>
            <a:off x="169862" y="967042"/>
            <a:ext cx="5594834" cy="5828644"/>
          </a:xfrm>
          <a:prstGeom prst="rect">
            <a:avLst/>
          </a:prstGeom>
        </p:spPr>
      </p:pic>
    </p:spTree>
    <p:extLst>
      <p:ext uri="{BB962C8B-B14F-4D97-AF65-F5344CB8AC3E}">
        <p14:creationId xmlns:p14="http://schemas.microsoft.com/office/powerpoint/2010/main" val="154145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CustomShape 1">
            <a:extLst>
              <a:ext uri="{FF2B5EF4-FFF2-40B4-BE49-F238E27FC236}">
                <a16:creationId xmlns:a16="http://schemas.microsoft.com/office/drawing/2014/main" id="{6D8C4993-D41F-4F6D-80D8-2BE43C28B18D}"/>
              </a:ext>
            </a:extLst>
          </p:cNvPr>
          <p:cNvSpPr/>
          <p:nvPr/>
        </p:nvSpPr>
        <p:spPr>
          <a:xfrm>
            <a:off x="219808" y="-67073"/>
            <a:ext cx="10344482" cy="10757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sz="3200" spc="-1" dirty="0">
                <a:solidFill>
                  <a:srgbClr val="FFFFFF"/>
                </a:solidFill>
                <a:latin typeface="Myriad Pro"/>
              </a:rPr>
              <a:t>Решението на TIENS за ефективна поддръжка на имунитета!</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92" name="CustomShape 2"/>
          <p:cNvSpPr/>
          <p:nvPr/>
        </p:nvSpPr>
        <p:spPr>
          <a:xfrm>
            <a:off x="961920" y="4447440"/>
            <a:ext cx="815652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Arial"/>
              <a:buChar char="•"/>
            </a:pPr>
            <a:r>
              <a:rPr lang="ru-RU" sz="2000" b="1" spc="-1" dirty="0">
                <a:solidFill>
                  <a:srgbClr val="000000"/>
                </a:solidFill>
              </a:rPr>
              <a:t>TIENS VIGOR </a:t>
            </a:r>
            <a:r>
              <a:rPr lang="ru-RU" sz="2000" spc="-1" dirty="0">
                <a:solidFill>
                  <a:srgbClr val="000000"/>
                </a:solidFill>
              </a:rPr>
              <a:t>Шот повишава вашите имунитет и издръжливост в движение - докато сте на работа, в училище или по време на ежедневните ви занимания.</a:t>
            </a:r>
          </a:p>
          <a:p>
            <a:pPr marL="360">
              <a:lnSpc>
                <a:spcPct val="100000"/>
              </a:lnSpc>
              <a:buClr>
                <a:srgbClr val="000000"/>
              </a:buClr>
            </a:pPr>
            <a:endParaRPr lang="ru-RU" sz="2000" spc="-1" dirty="0">
              <a:solidFill>
                <a:srgbClr val="000000"/>
              </a:solidFill>
            </a:endParaRPr>
          </a:p>
          <a:p>
            <a:pPr marL="285840" indent="-285480">
              <a:lnSpc>
                <a:spcPct val="100000"/>
              </a:lnSpc>
              <a:buClr>
                <a:srgbClr val="000000"/>
              </a:buClr>
              <a:buFont typeface="Arial"/>
              <a:buChar char="•"/>
            </a:pPr>
            <a:r>
              <a:rPr lang="ru-RU" sz="2000" spc="-1" dirty="0">
                <a:solidFill>
                  <a:srgbClr val="000000"/>
                </a:solidFill>
              </a:rPr>
              <a:t>Вкусен, изцяло натурален сок, подсладен с трехалозна захар от тапиока, ароматизиран с цитрусови плодове и оцветен с бял грейпфрут.</a:t>
            </a:r>
          </a:p>
        </p:txBody>
      </p:sp>
      <p:sp>
        <p:nvSpPr>
          <p:cNvPr id="4" name="CustomShape 1">
            <a:extLst>
              <a:ext uri="{FF2B5EF4-FFF2-40B4-BE49-F238E27FC236}">
                <a16:creationId xmlns:a16="http://schemas.microsoft.com/office/drawing/2014/main" id="{769DD9DC-A070-4413-A0E2-73F2EADFF6A9}"/>
              </a:ext>
            </a:extLst>
          </p:cNvPr>
          <p:cNvSpPr/>
          <p:nvPr/>
        </p:nvSpPr>
        <p:spPr>
          <a:xfrm>
            <a:off x="0" y="207720"/>
            <a:ext cx="1007964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spc="-1" dirty="0">
                <a:solidFill>
                  <a:srgbClr val="FFFFFF"/>
                </a:solidFill>
                <a:latin typeface="Myriad Pro"/>
              </a:rPr>
              <a:t>Уникални технология и съставки в един шот!</a:t>
            </a:r>
            <a:endParaRPr lang="cs-CZ" sz="3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A50C17-F2D0-4F17-AD5C-D6B744ADF877}"/>
              </a:ext>
            </a:extLst>
          </p:cNvPr>
          <p:cNvSpPr/>
          <p:nvPr/>
        </p:nvSpPr>
        <p:spPr>
          <a:xfrm>
            <a:off x="179585" y="3396986"/>
            <a:ext cx="9720469" cy="1572326"/>
          </a:xfrm>
          <a:prstGeom prst="rect">
            <a:avLst/>
          </a:prstGeom>
          <a:gradFill flip="none" rotWithShape="1">
            <a:gsLst>
              <a:gs pos="0">
                <a:srgbClr val="FFFF00"/>
              </a:gs>
              <a:gs pos="0">
                <a:schemeClr val="bg1">
                  <a:lumMod val="85000"/>
                </a:schemeClr>
              </a:gs>
              <a:gs pos="100000">
                <a:schemeClr val="bg1"/>
              </a:gs>
              <a:gs pos="100000">
                <a:srgbClr val="FFC000"/>
              </a:gs>
              <a:gs pos="100000">
                <a:srgbClr val="FFC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B183EA5-D193-47AC-AF79-0DABE42BC301}"/>
              </a:ext>
            </a:extLst>
          </p:cNvPr>
          <p:cNvSpPr/>
          <p:nvPr/>
        </p:nvSpPr>
        <p:spPr>
          <a:xfrm>
            <a:off x="198783" y="1363674"/>
            <a:ext cx="9720469" cy="1572326"/>
          </a:xfrm>
          <a:prstGeom prst="rect">
            <a:avLst/>
          </a:prstGeom>
          <a:gradFill flip="none" rotWithShape="1">
            <a:gsLst>
              <a:gs pos="0">
                <a:srgbClr val="FFFF00"/>
              </a:gs>
              <a:gs pos="0">
                <a:schemeClr val="bg1">
                  <a:lumMod val="85000"/>
                </a:schemeClr>
              </a:gs>
              <a:gs pos="100000">
                <a:schemeClr val="bg1"/>
              </a:gs>
              <a:gs pos="100000">
                <a:srgbClr val="FFC000"/>
              </a:gs>
              <a:gs pos="100000">
                <a:srgbClr val="FFC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CustomShape 1"/>
          <p:cNvSpPr/>
          <p:nvPr/>
        </p:nvSpPr>
        <p:spPr>
          <a:xfrm>
            <a:off x="1109947" y="1443186"/>
            <a:ext cx="2818584"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nSpc>
                <a:spcPct val="100000"/>
              </a:lnSpc>
              <a:buClr>
                <a:srgbClr val="000000"/>
              </a:buClr>
              <a:buFont typeface="Arial"/>
              <a:buChar char="•"/>
            </a:pPr>
            <a:r>
              <a:rPr lang="cs-CZ" sz="3200" b="1" strike="noStrike" spc="-1" dirty="0">
                <a:solidFill>
                  <a:srgbClr val="000000"/>
                </a:solidFill>
                <a:latin typeface="Myriad Pro"/>
                <a:ea typeface="微软雅黑"/>
              </a:rPr>
              <a:t>CitriSlim®  </a:t>
            </a:r>
            <a:r>
              <a:rPr lang="ru-RU" sz="1600" b="1" spc="-1" dirty="0">
                <a:solidFill>
                  <a:srgbClr val="000000"/>
                </a:solidFill>
                <a:latin typeface="Myriad Pro"/>
                <a:ea typeface="微软雅黑"/>
              </a:rPr>
              <a:t>Концентрирана плодова смес </a:t>
            </a:r>
          </a:p>
          <a:p>
            <a:pPr marL="285840" indent="-285480">
              <a:lnSpc>
                <a:spcPct val="100000"/>
              </a:lnSpc>
              <a:buClr>
                <a:srgbClr val="000000"/>
              </a:buClr>
              <a:buFont typeface="Arial"/>
              <a:buChar char="•"/>
            </a:pPr>
            <a:r>
              <a:rPr lang="ru-RU" sz="1600" b="1" spc="-1" dirty="0">
                <a:solidFill>
                  <a:srgbClr val="000000"/>
                </a:solidFill>
                <a:latin typeface="Myriad Pro"/>
                <a:ea typeface="微软雅黑"/>
              </a:rPr>
              <a:t>Неузрял понкан</a:t>
            </a:r>
            <a:endParaRPr lang="en-GB" sz="1600" b="1" strike="noStrike" spc="-1" dirty="0">
              <a:solidFill>
                <a:srgbClr val="000000"/>
              </a:solidFill>
              <a:latin typeface="Myriad Pro"/>
              <a:ea typeface="微软雅黑"/>
            </a:endParaRPr>
          </a:p>
          <a:p>
            <a:pPr marL="360">
              <a:lnSpc>
                <a:spcPct val="100000"/>
              </a:lnSpc>
              <a:buClr>
                <a:srgbClr val="000000"/>
              </a:buClr>
            </a:pPr>
            <a:endParaRPr lang="cs-CZ" sz="1600" b="0" strike="noStrike" spc="-1" dirty="0">
              <a:latin typeface="Arial"/>
            </a:endParaRPr>
          </a:p>
        </p:txBody>
      </p:sp>
      <p:sp>
        <p:nvSpPr>
          <p:cNvPr id="206" name="CustomShape 2"/>
          <p:cNvSpPr/>
          <p:nvPr/>
        </p:nvSpPr>
        <p:spPr>
          <a:xfrm>
            <a:off x="1114311" y="3411054"/>
            <a:ext cx="2905591" cy="124549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nSpc>
                <a:spcPct val="120000"/>
              </a:lnSpc>
              <a:buClr>
                <a:srgbClr val="000000"/>
              </a:buClr>
              <a:buFont typeface="Arial"/>
              <a:buChar char="•"/>
            </a:pPr>
            <a:r>
              <a:rPr lang="cs-CZ" sz="3200" b="1" strike="noStrike" spc="-1" dirty="0" err="1">
                <a:solidFill>
                  <a:srgbClr val="000000"/>
                </a:solidFill>
                <a:latin typeface="Myriad Pro"/>
                <a:ea typeface="微软雅黑"/>
              </a:rPr>
              <a:t>Lipo</a:t>
            </a:r>
            <a:r>
              <a:rPr lang="cs-CZ" sz="3200" b="1" strike="noStrike" spc="-1" dirty="0">
                <a:solidFill>
                  <a:srgbClr val="000000"/>
                </a:solidFill>
                <a:latin typeface="Myriad Pro"/>
                <a:ea typeface="微软雅黑"/>
              </a:rPr>
              <a:t> Vit C® </a:t>
            </a:r>
            <a:endParaRPr lang="cs-CZ" sz="3200" b="0" strike="noStrike" spc="-1" dirty="0">
              <a:latin typeface="Arial"/>
            </a:endParaRPr>
          </a:p>
          <a:p>
            <a:pPr>
              <a:lnSpc>
                <a:spcPct val="120000"/>
              </a:lnSpc>
            </a:pPr>
            <a:r>
              <a:rPr lang="ru-RU" sz="1600" b="1" spc="-1" dirty="0">
                <a:solidFill>
                  <a:srgbClr val="000000"/>
                </a:solidFill>
                <a:latin typeface="Myriad Pro"/>
                <a:ea typeface="微软雅黑"/>
              </a:rPr>
              <a:t>500 мг липозомно-капсулиран витамин С</a:t>
            </a:r>
            <a:endParaRPr lang="cs-CZ" sz="1600" b="0" strike="noStrike" spc="-1" dirty="0">
              <a:latin typeface="Arial"/>
            </a:endParaRPr>
          </a:p>
        </p:txBody>
      </p:sp>
      <p:sp>
        <p:nvSpPr>
          <p:cNvPr id="207" name="CustomShape 3"/>
          <p:cNvSpPr/>
          <p:nvPr/>
        </p:nvSpPr>
        <p:spPr>
          <a:xfrm>
            <a:off x="6003235" y="3475924"/>
            <a:ext cx="3957136" cy="124549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nSpc>
                <a:spcPct val="120000"/>
              </a:lnSpc>
              <a:buClr>
                <a:srgbClr val="000000"/>
              </a:buClr>
              <a:buFont typeface="Arial"/>
              <a:buChar char="•"/>
            </a:pPr>
            <a:r>
              <a:rPr lang="cs-CZ" sz="3200" b="1" strike="noStrike" spc="-1" dirty="0">
                <a:solidFill>
                  <a:srgbClr val="000000"/>
                </a:solidFill>
                <a:latin typeface="Myriad Pro"/>
                <a:ea typeface="微软雅黑"/>
              </a:rPr>
              <a:t>Double </a:t>
            </a:r>
            <a:r>
              <a:rPr lang="cs-CZ" sz="3200" b="1" strike="noStrike" spc="-1" dirty="0" err="1">
                <a:solidFill>
                  <a:srgbClr val="000000"/>
                </a:solidFill>
                <a:latin typeface="Myriad Pro"/>
                <a:ea typeface="微软雅黑"/>
              </a:rPr>
              <a:t>Nutri</a:t>
            </a:r>
            <a:r>
              <a:rPr lang="cs-CZ" sz="3200" b="1" strike="noStrike" spc="-1" dirty="0">
                <a:solidFill>
                  <a:srgbClr val="000000"/>
                </a:solidFill>
                <a:latin typeface="Myriad Pro"/>
                <a:ea typeface="微软雅黑"/>
              </a:rPr>
              <a:t>™</a:t>
            </a:r>
            <a:endParaRPr lang="cs-CZ" sz="3200" b="0" strike="noStrike" spc="-1" dirty="0">
              <a:latin typeface="Arial"/>
            </a:endParaRPr>
          </a:p>
          <a:p>
            <a:pPr>
              <a:lnSpc>
                <a:spcPct val="120000"/>
              </a:lnSpc>
            </a:pPr>
            <a:r>
              <a:rPr lang="bg-BG" sz="1600" b="1" spc="-1" dirty="0">
                <a:solidFill>
                  <a:srgbClr val="000000"/>
                </a:solidFill>
                <a:latin typeface="Myriad Pro"/>
                <a:ea typeface="微软雅黑"/>
              </a:rPr>
              <a:t>Т</a:t>
            </a:r>
            <a:r>
              <a:rPr lang="bg-BG" sz="1600" b="1" strike="noStrike" spc="-1" dirty="0">
                <a:solidFill>
                  <a:srgbClr val="000000"/>
                </a:solidFill>
                <a:latin typeface="Myriad Pro"/>
                <a:ea typeface="微软雅黑"/>
              </a:rPr>
              <a:t>ехнология за микроемулгиране на масло</a:t>
            </a:r>
            <a:endParaRPr lang="cs-CZ" sz="1600" b="0" strike="noStrike" spc="-1" dirty="0">
              <a:latin typeface="Arial"/>
            </a:endParaRPr>
          </a:p>
        </p:txBody>
      </p:sp>
      <p:sp>
        <p:nvSpPr>
          <p:cNvPr id="208" name="CustomShape 4"/>
          <p:cNvSpPr/>
          <p:nvPr/>
        </p:nvSpPr>
        <p:spPr>
          <a:xfrm>
            <a:off x="6064399" y="1451027"/>
            <a:ext cx="3025079"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nSpc>
                <a:spcPct val="100000"/>
              </a:lnSpc>
              <a:buClr>
                <a:srgbClr val="000000"/>
              </a:buClr>
              <a:buFont typeface="Arial"/>
              <a:buChar char="•"/>
            </a:pPr>
            <a:r>
              <a:rPr lang="cs-CZ" sz="3200" b="1" strike="noStrike" spc="-1" dirty="0">
                <a:solidFill>
                  <a:srgbClr val="000000"/>
                </a:solidFill>
                <a:latin typeface="Arial"/>
                <a:ea typeface="DejaVu Sans"/>
              </a:rPr>
              <a:t>Hesperidin </a:t>
            </a:r>
            <a:r>
              <a:rPr lang="en-GB" sz="1600" b="1" spc="-1" dirty="0">
                <a:solidFill>
                  <a:srgbClr val="000000"/>
                </a:solidFill>
                <a:latin typeface="Arial"/>
                <a:ea typeface="DejaVu Sans"/>
              </a:rPr>
              <a:t/>
            </a:r>
            <a:br>
              <a:rPr lang="en-GB" sz="1600" b="1" spc="-1" dirty="0">
                <a:solidFill>
                  <a:srgbClr val="000000"/>
                </a:solidFill>
                <a:latin typeface="Arial"/>
                <a:ea typeface="DejaVu Sans"/>
              </a:rPr>
            </a:br>
            <a:r>
              <a:rPr lang="cs-CZ" sz="1600" b="1" strike="noStrike" spc="-1" dirty="0">
                <a:solidFill>
                  <a:srgbClr val="000000"/>
                </a:solidFill>
                <a:latin typeface="Arial"/>
                <a:ea typeface="DejaVu Sans"/>
              </a:rPr>
              <a:t> </a:t>
            </a:r>
            <a:r>
              <a:rPr lang="ru-RU" sz="1600" b="1" spc="-1" dirty="0">
                <a:solidFill>
                  <a:srgbClr val="000000"/>
                </a:solidFill>
              </a:rPr>
              <a:t>Основен флавоноид в корите на цитрусовите плодове</a:t>
            </a:r>
            <a:endParaRPr lang="en-GB" sz="1600" b="1" strike="noStrike" spc="-1" dirty="0">
              <a:solidFill>
                <a:srgbClr val="000000"/>
              </a:solidFill>
              <a:latin typeface="Arial"/>
              <a:ea typeface="DejaVu Sans"/>
            </a:endParaRPr>
          </a:p>
          <a:p>
            <a:pPr marL="360">
              <a:lnSpc>
                <a:spcPct val="100000"/>
              </a:lnSpc>
              <a:buClr>
                <a:srgbClr val="000000"/>
              </a:buClr>
            </a:pPr>
            <a:endParaRPr lang="cs-CZ" sz="1600" b="0" strike="noStrike" spc="-1" dirty="0">
              <a:latin typeface="Arial"/>
            </a:endParaRPr>
          </a:p>
        </p:txBody>
      </p:sp>
      <p:sp>
        <p:nvSpPr>
          <p:cNvPr id="214" name="CustomShape 10"/>
          <p:cNvSpPr/>
          <p:nvPr/>
        </p:nvSpPr>
        <p:spPr>
          <a:xfrm>
            <a:off x="498996" y="5252625"/>
            <a:ext cx="9081646"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b="1" spc="-1" dirty="0">
                <a:solidFill>
                  <a:srgbClr val="000000"/>
                </a:solidFill>
                <a:latin typeface="Myriad Pro"/>
              </a:rPr>
              <a:t>Витамин С </a:t>
            </a:r>
            <a:r>
              <a:rPr lang="ru-RU" spc="-1" dirty="0">
                <a:solidFill>
                  <a:srgbClr val="000000"/>
                </a:solidFill>
                <a:latin typeface="Myriad Pro"/>
              </a:rPr>
              <a:t>е силно концентриран в имунните клетки; въпреки  че е антиоксидант, той </a:t>
            </a:r>
            <a:r>
              <a:rPr lang="ru-RU" b="1" spc="-1" dirty="0">
                <a:solidFill>
                  <a:srgbClr val="000000"/>
                </a:solidFill>
                <a:latin typeface="Myriad Pro"/>
              </a:rPr>
              <a:t>бързо се изчерпва по време на инфекции.</a:t>
            </a:r>
          </a:p>
          <a:p>
            <a:pPr>
              <a:lnSpc>
                <a:spcPct val="100000"/>
              </a:lnSpc>
            </a:pPr>
            <a:endParaRPr lang="ru-RU" b="1" spc="-1" dirty="0">
              <a:solidFill>
                <a:srgbClr val="000000"/>
              </a:solidFill>
              <a:latin typeface="Myriad Pro"/>
            </a:endParaRPr>
          </a:p>
          <a:p>
            <a:pPr>
              <a:lnSpc>
                <a:spcPct val="100000"/>
              </a:lnSpc>
            </a:pPr>
            <a:r>
              <a:rPr lang="ru-RU" b="1" spc="-1" dirty="0">
                <a:solidFill>
                  <a:srgbClr val="000000"/>
                </a:solidFill>
                <a:latin typeface="Myriad Pro"/>
              </a:rPr>
              <a:t>Не се натрупва в организма и трябва да се допълва при ежедневното хранене. </a:t>
            </a:r>
            <a:r>
              <a:rPr lang="ru-RU" spc="-1" dirty="0">
                <a:solidFill>
                  <a:srgbClr val="000000"/>
                </a:solidFill>
                <a:latin typeface="Myriad Pro"/>
              </a:rPr>
              <a:t>Цитрусите са отличен източник на витамин С.</a:t>
            </a:r>
          </a:p>
        </p:txBody>
      </p:sp>
      <p:pic>
        <p:nvPicPr>
          <p:cNvPr id="215" name="Obrázek 214"/>
          <p:cNvPicPr/>
          <p:nvPr/>
        </p:nvPicPr>
        <p:blipFill>
          <a:blip r:embed="rId3"/>
          <a:stretch/>
        </p:blipFill>
        <p:spPr>
          <a:xfrm rot="6642000">
            <a:off x="1844862" y="1169533"/>
            <a:ext cx="5897637" cy="3977131"/>
          </a:xfrm>
          <a:prstGeom prst="rect">
            <a:avLst/>
          </a:prstGeom>
          <a:ln>
            <a:noFill/>
          </a:ln>
          <a:effectLst>
            <a:outerShdw blurRad="177800" dist="88900" dir="5400000" algn="t" rotWithShape="0">
              <a:schemeClr val="tx1">
                <a:lumMod val="85000"/>
                <a:lumOff val="15000"/>
                <a:alpha val="40000"/>
              </a:schemeClr>
            </a:outerShdw>
          </a:effectLst>
        </p:spPr>
      </p:pic>
      <p:sp>
        <p:nvSpPr>
          <p:cNvPr id="13" name="CustomShape 1">
            <a:extLst>
              <a:ext uri="{FF2B5EF4-FFF2-40B4-BE49-F238E27FC236}">
                <a16:creationId xmlns:a16="http://schemas.microsoft.com/office/drawing/2014/main" id="{B869E856-31F1-4F27-93C4-0B8F8F36607B}"/>
              </a:ext>
            </a:extLst>
          </p:cNvPr>
          <p:cNvSpPr/>
          <p:nvPr/>
        </p:nvSpPr>
        <p:spPr>
          <a:xfrm>
            <a:off x="0" y="207720"/>
            <a:ext cx="100796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spc="-1" dirty="0">
                <a:solidFill>
                  <a:srgbClr val="FFFFFF"/>
                </a:solidFill>
                <a:latin typeface="Myriad Pro"/>
              </a:rPr>
              <a:t>TIENS Vigor Шот саше повишава имунитета ви</a:t>
            </a:r>
            <a:endParaRPr lang="cs-CZ" sz="3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Obrázek 214"/>
          <p:cNvPicPr/>
          <p:nvPr/>
        </p:nvPicPr>
        <p:blipFill>
          <a:blip r:embed="rId3"/>
          <a:stretch/>
        </p:blipFill>
        <p:spPr>
          <a:xfrm rot="7971810">
            <a:off x="-1618372" y="1250260"/>
            <a:ext cx="7635401" cy="5213226"/>
          </a:xfrm>
          <a:prstGeom prst="rect">
            <a:avLst/>
          </a:prstGeom>
          <a:ln>
            <a:noFill/>
          </a:ln>
          <a:effectLst>
            <a:outerShdw blurRad="177800" dist="38100" dir="5400000" algn="t" rotWithShape="0">
              <a:prstClr val="black">
                <a:alpha val="40000"/>
              </a:prstClr>
            </a:outerShdw>
          </a:effectLst>
        </p:spPr>
      </p:pic>
      <p:sp>
        <p:nvSpPr>
          <p:cNvPr id="13" name="CustomShape 1">
            <a:extLst>
              <a:ext uri="{FF2B5EF4-FFF2-40B4-BE49-F238E27FC236}">
                <a16:creationId xmlns:a16="http://schemas.microsoft.com/office/drawing/2014/main" id="{B869E856-31F1-4F27-93C4-0B8F8F36607B}"/>
              </a:ext>
            </a:extLst>
          </p:cNvPr>
          <p:cNvSpPr/>
          <p:nvPr/>
        </p:nvSpPr>
        <p:spPr>
          <a:xfrm>
            <a:off x="0" y="207720"/>
            <a:ext cx="1007964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pc="-1" dirty="0">
                <a:solidFill>
                  <a:srgbClr val="FFFFFF"/>
                </a:solidFill>
                <a:latin typeface="Myriad Pro"/>
              </a:rPr>
              <a:t>TIENS VIGOR SHOT - </a:t>
            </a:r>
            <a:r>
              <a:rPr lang="bg-BG" sz="3200" spc="-1" dirty="0">
                <a:solidFill>
                  <a:srgbClr val="FFFFFF"/>
                </a:solidFill>
                <a:latin typeface="Myriad Pro"/>
              </a:rPr>
              <a:t>подсилва имунитета ви</a:t>
            </a:r>
            <a:endParaRPr lang="cs-CZ" sz="3200" strike="noStrike" spc="-1" dirty="0">
              <a:latin typeface="Arial"/>
            </a:endParaRPr>
          </a:p>
        </p:txBody>
      </p:sp>
      <p:sp>
        <p:nvSpPr>
          <p:cNvPr id="2" name="TextBox 1">
            <a:extLst>
              <a:ext uri="{FF2B5EF4-FFF2-40B4-BE49-F238E27FC236}">
                <a16:creationId xmlns:a16="http://schemas.microsoft.com/office/drawing/2014/main" id="{C10215F5-1B96-4563-87D0-AE1EC1BDB36B}"/>
              </a:ext>
            </a:extLst>
          </p:cNvPr>
          <p:cNvSpPr txBox="1"/>
          <p:nvPr/>
        </p:nvSpPr>
        <p:spPr>
          <a:xfrm>
            <a:off x="3070457" y="3328639"/>
            <a:ext cx="2206487" cy="1200329"/>
          </a:xfrm>
          <a:prstGeom prst="rect">
            <a:avLst/>
          </a:prstGeom>
          <a:noFill/>
        </p:spPr>
        <p:txBody>
          <a:bodyPr wrap="square" rtlCol="0">
            <a:spAutoFit/>
          </a:bodyPr>
          <a:lstStyle/>
          <a:p>
            <a:r>
              <a:rPr lang="en-GB" sz="7200" dirty="0"/>
              <a:t>=</a:t>
            </a:r>
          </a:p>
        </p:txBody>
      </p:sp>
      <p:pic>
        <p:nvPicPr>
          <p:cNvPr id="4" name="Picture 3" descr="A bowl of oranges on a table&#10;&#10;Description automatically generated">
            <a:extLst>
              <a:ext uri="{FF2B5EF4-FFF2-40B4-BE49-F238E27FC236}">
                <a16:creationId xmlns:a16="http://schemas.microsoft.com/office/drawing/2014/main" id="{99D4197F-417F-4F8E-A812-AC25EB99306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61" b="94659" l="1341" r="98415">
                        <a14:foregroundMark x1="6341" y1="61142" x2="8780" y2="72744"/>
                        <a14:foregroundMark x1="1829" y1="67772" x2="2195" y2="73481"/>
                        <a14:foregroundMark x1="35000" y1="75322" x2="37805" y2="83241"/>
                        <a14:foregroundMark x1="93902" y1="62247" x2="93902" y2="72744"/>
                        <a14:foregroundMark x1="97927" y1="65378" x2="98415" y2="69613"/>
                        <a14:foregroundMark x1="27561" y1="67772" x2="43659" y2="94843"/>
                        <a14:foregroundMark x1="43659" y1="94843" x2="41951" y2="91344"/>
                        <a14:foregroundMark x1="31707" y1="93738" x2="39512" y2="92634"/>
                        <a14:foregroundMark x1="34146" y1="9761" x2="37805" y2="9761"/>
                      </a14:backgroundRemoval>
                    </a14:imgEffect>
                  </a14:imgLayer>
                </a14:imgProps>
              </a:ext>
              <a:ext uri="{28A0092B-C50C-407E-A947-70E740481C1C}">
                <a14:useLocalDpi xmlns:a14="http://schemas.microsoft.com/office/drawing/2010/main" val="0"/>
              </a:ext>
            </a:extLst>
          </a:blip>
          <a:stretch>
            <a:fillRect/>
          </a:stretch>
        </p:blipFill>
        <p:spPr>
          <a:xfrm flipH="1">
            <a:off x="5175344" y="3277028"/>
            <a:ext cx="4205511" cy="3071606"/>
          </a:xfrm>
          <a:prstGeom prst="rect">
            <a:avLst/>
          </a:prstGeom>
        </p:spPr>
      </p:pic>
      <p:pic>
        <p:nvPicPr>
          <p:cNvPr id="6" name="Picture 5" descr="A picture containing citrus, fruit, table, small&#10;&#10;Description automatically generated">
            <a:extLst>
              <a:ext uri="{FF2B5EF4-FFF2-40B4-BE49-F238E27FC236}">
                <a16:creationId xmlns:a16="http://schemas.microsoft.com/office/drawing/2014/main" id="{FB77F9BA-356A-496F-B892-2F1FB105D1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199433">
            <a:off x="5600838" y="4882359"/>
            <a:ext cx="1084116" cy="1394642"/>
          </a:xfrm>
          <a:prstGeom prst="rect">
            <a:avLst/>
          </a:prstGeom>
        </p:spPr>
      </p:pic>
      <p:sp>
        <p:nvSpPr>
          <p:cNvPr id="18" name="TextBox 17">
            <a:extLst>
              <a:ext uri="{FF2B5EF4-FFF2-40B4-BE49-F238E27FC236}">
                <a16:creationId xmlns:a16="http://schemas.microsoft.com/office/drawing/2014/main" id="{0112DCAB-F878-4CC9-AD4D-B32FC35D818E}"/>
              </a:ext>
            </a:extLst>
          </p:cNvPr>
          <p:cNvSpPr txBox="1"/>
          <p:nvPr/>
        </p:nvSpPr>
        <p:spPr>
          <a:xfrm>
            <a:off x="3033551" y="4773669"/>
            <a:ext cx="2206487" cy="1323439"/>
          </a:xfrm>
          <a:prstGeom prst="rect">
            <a:avLst/>
          </a:prstGeom>
          <a:noFill/>
        </p:spPr>
        <p:txBody>
          <a:bodyPr wrap="square" rtlCol="0">
            <a:spAutoFit/>
          </a:bodyPr>
          <a:lstStyle/>
          <a:p>
            <a:r>
              <a:rPr lang="ru-RU" sz="2000" b="1" dirty="0"/>
              <a:t>Витамин C </a:t>
            </a:r>
            <a:r>
              <a:rPr lang="ru-RU" sz="2000" dirty="0"/>
              <a:t>Съдържание равно на приема на 10 лимона</a:t>
            </a:r>
            <a:endParaRPr lang="en-GB" sz="2000" dirty="0"/>
          </a:p>
        </p:txBody>
      </p:sp>
      <p:sp>
        <p:nvSpPr>
          <p:cNvPr id="19" name="矩形 5">
            <a:extLst>
              <a:ext uri="{FF2B5EF4-FFF2-40B4-BE49-F238E27FC236}">
                <a16:creationId xmlns:a16="http://schemas.microsoft.com/office/drawing/2014/main" id="{95714498-3EBE-42B7-B466-ABD7A07682BE}"/>
              </a:ext>
            </a:extLst>
          </p:cNvPr>
          <p:cNvSpPr/>
          <p:nvPr/>
        </p:nvSpPr>
        <p:spPr>
          <a:xfrm>
            <a:off x="3826658" y="6393244"/>
            <a:ext cx="5973326" cy="415498"/>
          </a:xfrm>
          <a:prstGeom prst="rect">
            <a:avLst/>
          </a:prstGeom>
        </p:spPr>
        <p:txBody>
          <a:bodyPr wrap="square">
            <a:spAutoFit/>
          </a:bodyPr>
          <a:lstStyle/>
          <a:p>
            <a:r>
              <a:rPr lang="en-CA" altLang="zh-TW" sz="1050" dirty="0">
                <a:latin typeface="Calibri" pitchFamily="34" charset="0"/>
                <a:ea typeface="微軟正黑體" pitchFamily="34" charset="-120"/>
                <a:cs typeface="Calibri" pitchFamily="34" charset="0"/>
              </a:rPr>
              <a:t>*</a:t>
            </a:r>
            <a:r>
              <a:rPr lang="ru-RU" altLang="zh-TW" sz="1050" dirty="0">
                <a:latin typeface="Calibri" pitchFamily="34" charset="0"/>
                <a:ea typeface="微軟正黑體" pitchFamily="34" charset="-120"/>
                <a:cs typeface="Calibri" pitchFamily="34" charset="0"/>
              </a:rPr>
              <a:t>Около 50 мг витамин С на 100 гр лимон. Количеството витамин С в този продукт е 500 мг, което се равнява на около 10 лимона (изчислено при средно тегло на един лимон около 90-120 гр)</a:t>
            </a:r>
            <a:endParaRPr lang="zh-TW" altLang="en-US" sz="1050" dirty="0">
              <a:latin typeface="Calibri" pitchFamily="34" charset="0"/>
              <a:ea typeface="微軟正黑體" pitchFamily="34" charset="-120"/>
              <a:cs typeface="Calibri" pitchFamily="34" charset="0"/>
            </a:endParaRPr>
          </a:p>
        </p:txBody>
      </p:sp>
      <p:pic>
        <p:nvPicPr>
          <p:cNvPr id="12" name="Picture 11" descr="A green apple&#10;&#10;Description automatically generated">
            <a:extLst>
              <a:ext uri="{FF2B5EF4-FFF2-40B4-BE49-F238E27FC236}">
                <a16:creationId xmlns:a16="http://schemas.microsoft.com/office/drawing/2014/main" id="{B0429B26-6A24-4791-82B3-79AF81C60E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7149" y="1391802"/>
            <a:ext cx="2707171" cy="2311000"/>
          </a:xfrm>
          <a:prstGeom prst="rect">
            <a:avLst/>
          </a:prstGeom>
        </p:spPr>
      </p:pic>
      <p:sp>
        <p:nvSpPr>
          <p:cNvPr id="27" name="TextBox 26">
            <a:extLst>
              <a:ext uri="{FF2B5EF4-FFF2-40B4-BE49-F238E27FC236}">
                <a16:creationId xmlns:a16="http://schemas.microsoft.com/office/drawing/2014/main" id="{6CB86ABF-BEC2-401A-A49D-86175D3991D6}"/>
              </a:ext>
            </a:extLst>
          </p:cNvPr>
          <p:cNvSpPr txBox="1"/>
          <p:nvPr/>
        </p:nvSpPr>
        <p:spPr>
          <a:xfrm>
            <a:off x="7362400" y="1784848"/>
            <a:ext cx="2206487" cy="1323439"/>
          </a:xfrm>
          <a:prstGeom prst="rect">
            <a:avLst/>
          </a:prstGeom>
          <a:noFill/>
        </p:spPr>
        <p:txBody>
          <a:bodyPr wrap="square" rtlCol="0">
            <a:spAutoFit/>
          </a:bodyPr>
          <a:lstStyle/>
          <a:p>
            <a:r>
              <a:rPr lang="ru-RU" sz="2000" b="1" dirty="0"/>
              <a:t>Хесперидин </a:t>
            </a:r>
            <a:r>
              <a:rPr lang="ru-RU" sz="2000" dirty="0"/>
              <a:t>Съдържание равно на приема на 3 понкана</a:t>
            </a:r>
            <a:endParaRPr lang="en-GB" sz="2000" dirty="0"/>
          </a:p>
        </p:txBody>
      </p:sp>
      <p:pic>
        <p:nvPicPr>
          <p:cNvPr id="30" name="Graphic 29" descr="Badge 10">
            <a:extLst>
              <a:ext uri="{FF2B5EF4-FFF2-40B4-BE49-F238E27FC236}">
                <a16:creationId xmlns:a16="http://schemas.microsoft.com/office/drawing/2014/main" id="{0FEAC7EF-346B-47B8-A95E-8AE81BABD0C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509696" y="3747412"/>
            <a:ext cx="751956" cy="751956"/>
          </a:xfrm>
          <a:prstGeom prst="rect">
            <a:avLst/>
          </a:prstGeom>
        </p:spPr>
      </p:pic>
      <p:pic>
        <p:nvPicPr>
          <p:cNvPr id="32" name="Graphic 31" descr="Badge 3">
            <a:extLst>
              <a:ext uri="{FF2B5EF4-FFF2-40B4-BE49-F238E27FC236}">
                <a16:creationId xmlns:a16="http://schemas.microsoft.com/office/drawing/2014/main" id="{33EE201D-DE32-4101-B503-F5E57C8862F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991591" y="1580750"/>
            <a:ext cx="767018" cy="767018"/>
          </a:xfrm>
          <a:prstGeom prst="rect">
            <a:avLst/>
          </a:prstGeom>
        </p:spPr>
      </p:pic>
    </p:spTree>
    <p:extLst>
      <p:ext uri="{BB962C8B-B14F-4D97-AF65-F5344CB8AC3E}">
        <p14:creationId xmlns:p14="http://schemas.microsoft.com/office/powerpoint/2010/main" val="80532929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1277</Words>
  <Application>Microsoft Office PowerPoint</Application>
  <PresentationFormat>Custom</PresentationFormat>
  <Paragraphs>149</Paragraphs>
  <Slides>18</Slides>
  <Notes>12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18</vt:i4>
      </vt:variant>
    </vt:vector>
  </HeadingPairs>
  <TitlesOfParts>
    <vt:vector size="33" baseType="lpstr">
      <vt:lpstr>微軟正黑體</vt:lpstr>
      <vt:lpstr>微软雅黑</vt:lpstr>
      <vt:lpstr>Arial</vt:lpstr>
      <vt:lpstr>Arial Black</vt:lpstr>
      <vt:lpstr>Calibri</vt:lpstr>
      <vt:lpstr>DejaVu Sans</vt:lpstr>
      <vt:lpstr>Myriad Pro</vt:lpstr>
      <vt:lpstr>Symbol</vt:lpstr>
      <vt:lpstr>Times New Roman</vt:lpstr>
      <vt:lpstr>Wingdings</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Sylwia Skowronska</dc:creator>
  <cp:lastModifiedBy>ss ss</cp:lastModifiedBy>
  <cp:revision>41</cp:revision>
  <dcterms:created xsi:type="dcterms:W3CDTF">2020-07-03T08:35:57Z</dcterms:created>
  <dcterms:modified xsi:type="dcterms:W3CDTF">2020-07-08T12:07:15Z</dcterms:modified>
</cp:coreProperties>
</file>