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7" r:id="rId2"/>
    <p:sldId id="274" r:id="rId3"/>
    <p:sldId id="267" r:id="rId4"/>
    <p:sldId id="283" r:id="rId5"/>
    <p:sldId id="276" r:id="rId6"/>
    <p:sldId id="289" r:id="rId7"/>
    <p:sldId id="291" r:id="rId8"/>
    <p:sldId id="280" r:id="rId9"/>
    <p:sldId id="293" r:id="rId10"/>
    <p:sldId id="282" r:id="rId11"/>
    <p:sldId id="286" r:id="rId12"/>
    <p:sldId id="281" r:id="rId13"/>
    <p:sldId id="284" r:id="rId14"/>
    <p:sldId id="285" r:id="rId15"/>
    <p:sldId id="279" r:id="rId16"/>
    <p:sldId id="277" r:id="rId17"/>
    <p:sldId id="278" r:id="rId18"/>
    <p:sldId id="295" r:id="rId19"/>
    <p:sldId id="297" r:id="rId20"/>
    <p:sldId id="298" r:id="rId21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60" autoAdjust="0"/>
  </p:normalViewPr>
  <p:slideViewPr>
    <p:cSldViewPr snapToGrid="0">
      <p:cViewPr varScale="1">
        <p:scale>
          <a:sx n="89" d="100"/>
          <a:sy n="89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79DC1-88E5-4140-ADC9-224AFE57D289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17A47-6912-4619-888F-252AB3DE4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92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4998-C0AF-4711-892B-9B5A0EAABB18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4FB0-5444-4FCA-BE21-AAA12C0B74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21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52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23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>
                <a:solidFill>
                  <a:prstClr val="black"/>
                </a:solidFill>
              </a:rPr>
              <a:pPr/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5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Полезните бактерии в червата ни са първата отбранителна линия срещу болестотворните организми. Освен това те предотвратяват преждевременното стареене, причинявано от токсините, които произвеждат бактериите и гъбичките в червата.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98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7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Фруктоолигозахаридите (FOS) са естествени въглехидрати, които се съдържат в много малки количества в натуралните храни като цвекло, земна ябълка, цикория, банани. Ежедневната консумация на FOS подпомага размножаването на "добрите" бактерии, които поддържат червата здрави и потискат развитието на вредни бактерии като Ешерихия коли, клостридиум и салмонела. FOS имат същият сладък вкус и консистенция като обикновената захар и подслаждат наполовина колкото захарта, но съдържат само около 10% от нейните калории. </a:t>
            </a:r>
          </a:p>
          <a:p>
            <a:r>
              <a:rPr lang="ru-RU" dirty="0" smtClean="0"/>
              <a:t>FOS стават все по-популярни на Запад едва в наши дни, но в Япония те се използват отдавна като хранителна добавка. Японците се отнасят много сериозно към полезните бактерии в червата, затова FOS се радват на широка популярност като хранителна добавка и "функционална" здравословна храна.</a:t>
            </a:r>
          </a:p>
          <a:p>
            <a:r>
              <a:rPr lang="ru-RU" dirty="0" smtClean="0"/>
              <a:t>FOS са изключително подхранващ продукт, който не само възстановява чревната флора.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51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Фруктоолигозахаридите (FOS) са естествени въглехидрати, които се съдържат в много малки количества в натуралните храни като цвекло, земна ябълка, цикория, банани. Ежедневната консумация на FOS подпомага размножаването на "добрите" бактерии, които поддържат червата здрави и потискат развитието на вредни бактерии като Ешерихия коли, клостридиум и салмонела. FOS имат същият сладък вкус и консистенция като обикновената захар и подслаждат наполовина колкото захарта, но съдържат само около 10% от нейните калории. </a:t>
            </a:r>
          </a:p>
          <a:p>
            <a:r>
              <a:rPr lang="ru-RU" dirty="0" smtClean="0"/>
              <a:t>FOS стават все по-популярни на Запад едва в наши дни, но в Япония те се използват отдавна като хранителна добавка. Японците се отнасят много сериозно към полезните бактерии в червата, затова FOS се радват на широка популярност като хранителна добавка и "функционална" здравословна храна.</a:t>
            </a:r>
          </a:p>
          <a:p>
            <a:r>
              <a:rPr lang="ru-RU" dirty="0" smtClean="0"/>
              <a:t>FOS са изключително подхранващ продукт, който не само възстановява чревната флора, а регулира нивото на добрите бактерии в организма.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13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17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4FB0-5444-4FCA-BE21-AAA12C0B746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35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19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53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08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76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70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02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47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98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02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33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2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3C57-4958-4224-85ED-83A023676B5A}" type="datetimeFigureOut">
              <a:rPr lang="pl-PL" smtClean="0"/>
              <a:t>27.05.2019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ABE4-8774-4A62-9DA9-B4FEB67A8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8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8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9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740" y="202940"/>
            <a:ext cx="1977639" cy="669126"/>
          </a:xfrm>
          <a:prstGeom prst="rect">
            <a:avLst/>
          </a:prstGeom>
        </p:spPr>
      </p:pic>
      <p:sp>
        <p:nvSpPr>
          <p:cNvPr id="11" name="Shape 86"/>
          <p:cNvSpPr/>
          <p:nvPr/>
        </p:nvSpPr>
        <p:spPr>
          <a:xfrm>
            <a:off x="7195127" y="1773382"/>
            <a:ext cx="4576747" cy="1265381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Prostokąt 4"/>
          <p:cNvSpPr/>
          <p:nvPr/>
        </p:nvSpPr>
        <p:spPr>
          <a:xfrm>
            <a:off x="7323905" y="1848158"/>
            <a:ext cx="4350859" cy="1077218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latin typeface="Myriad Pro Light" panose="020B0403030403020204" pitchFamily="34" charset="0"/>
              </a:rPr>
              <a:t>Здрав и силен стомах с </a:t>
            </a:r>
            <a:r>
              <a:rPr lang="en-GB" sz="3200" b="1" dirty="0" smtClean="0">
                <a:latin typeface="Myriad Pro Light" panose="020B0403030403020204" pitchFamily="34" charset="0"/>
              </a:rPr>
              <a:t>TIENS </a:t>
            </a:r>
            <a:r>
              <a:rPr lang="bg-BG" sz="3200" b="1" dirty="0" smtClean="0">
                <a:latin typeface="Myriad Pro Light" panose="020B0403030403020204" pitchFamily="34" charset="0"/>
              </a:rPr>
              <a:t>ФОС сироп</a:t>
            </a:r>
            <a:endParaRPr lang="pl-PL" sz="3200" dirty="0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19" y="5920328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31190" y="404634"/>
            <a:ext cx="3910281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TIENS </a:t>
            </a:r>
            <a:r>
              <a:rPr lang="bg-BG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Сироп </a:t>
            </a:r>
            <a:r>
              <a:rPr lang="en-GB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FOS</a:t>
            </a:r>
            <a:endParaRPr lang="pl-PL" sz="3600" b="1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190" y="1455949"/>
            <a:ext cx="53886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TIENS използва СИЛАТА НА СИРОПА FOS  </a:t>
            </a:r>
          </a:p>
          <a:p>
            <a:r>
              <a:rPr lang="ru-RU" b="1" dirty="0"/>
              <a:t> </a:t>
            </a:r>
            <a:r>
              <a:rPr lang="ru-RU" b="1" dirty="0" smtClean="0"/>
              <a:t>За </a:t>
            </a:r>
            <a:r>
              <a:rPr lang="ru-RU" b="1" dirty="0"/>
              <a:t>да регулира съотношението на “добрите и </a:t>
            </a:r>
            <a:r>
              <a:rPr lang="ru-RU" b="1" dirty="0" smtClean="0"/>
              <a:t>лошите</a:t>
            </a:r>
            <a:r>
              <a:rPr lang="ru-RU" b="1" dirty="0"/>
              <a:t>” бактерии в чревния тракт.</a:t>
            </a:r>
          </a:p>
          <a:p>
            <a:r>
              <a:rPr lang="ru-RU" dirty="0"/>
              <a:t> </a:t>
            </a:r>
          </a:p>
          <a:p>
            <a:r>
              <a:rPr lang="ru-RU" b="1" dirty="0" smtClean="0"/>
              <a:t>FOS </a:t>
            </a:r>
            <a:r>
              <a:rPr lang="ru-RU" b="1" dirty="0"/>
              <a:t>стават все по-популярни на Запад едва в наши дни, но в Япония те се използват отдавна като хранителна добавка. Японците се отнасят много сериозно към полезните бактерии в червата, затова </a:t>
            </a:r>
            <a:r>
              <a:rPr lang="ru-RU" b="1" dirty="0" smtClean="0"/>
              <a:t>FOS </a:t>
            </a:r>
            <a:r>
              <a:rPr lang="ru-RU" b="1" dirty="0"/>
              <a:t>се радва на широка популярност като хранителна добавка и “функционална" здравословна храна. </a:t>
            </a:r>
          </a:p>
          <a:p>
            <a:endParaRPr lang="ru-RU" dirty="0"/>
          </a:p>
          <a:p>
            <a:r>
              <a:rPr lang="ru-RU" b="1" dirty="0"/>
              <a:t>FOS са СУПЕР ПОДХРАНВАЩ хранителен продукт, който не само възстановява чревната флора, а регулира нивото на добрите бактерии в организма.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42" y="1219610"/>
            <a:ext cx="5947490" cy="3955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3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01" y="5992553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25056" y="318406"/>
            <a:ext cx="6148820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TIENS </a:t>
            </a:r>
            <a:r>
              <a:rPr lang="bg-BG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Сироп </a:t>
            </a:r>
            <a:r>
              <a:rPr lang="en-GB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FOS</a:t>
            </a:r>
            <a:endParaRPr lang="bg-BG" sz="3600" b="1" dirty="0" smtClean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4" y="1747719"/>
            <a:ext cx="5698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Подобрява храносмилането;</a:t>
            </a:r>
          </a:p>
          <a:p>
            <a:r>
              <a:rPr lang="ru-RU" b="1" dirty="0"/>
              <a:t>Укрепва имунната система;</a:t>
            </a:r>
          </a:p>
          <a:p>
            <a:r>
              <a:rPr lang="ru-RU" b="1" dirty="0"/>
              <a:t>Подобряват усвояването на калций и магнезий;</a:t>
            </a:r>
          </a:p>
          <a:p>
            <a:r>
              <a:rPr lang="ru-RU" b="1" dirty="0"/>
              <a:t>Понижават холестерола;</a:t>
            </a:r>
          </a:p>
          <a:p>
            <a:r>
              <a:rPr lang="ru-RU" b="1" dirty="0"/>
              <a:t>Придава здрав вид на кожата;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4002" y="4008028"/>
            <a:ext cx="66109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bg-BG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Установено е, че 1 грам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FOS</a:t>
            </a:r>
            <a:r>
              <a:rPr lang="bg-BG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на ден в храната намалява броя на нежеланите бактерии и увеличава пет пъти полезната, здравословна чревна флора. 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86"/>
          <p:cNvSpPr/>
          <p:nvPr/>
        </p:nvSpPr>
        <p:spPr>
          <a:xfrm>
            <a:off x="494002" y="1502622"/>
            <a:ext cx="5675889" cy="1967521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86"/>
          <p:cNvSpPr/>
          <p:nvPr/>
        </p:nvSpPr>
        <p:spPr>
          <a:xfrm>
            <a:off x="360075" y="3853786"/>
            <a:ext cx="7121380" cy="1401705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73" y="395005"/>
            <a:ext cx="5356412" cy="53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064" y="5791200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47964" y="338581"/>
            <a:ext cx="6996545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bg-BG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Подобрява храносмилането</a:t>
            </a:r>
            <a:endParaRPr lang="pl-PL" sz="3600" b="1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5" y="1275235"/>
            <a:ext cx="6262255" cy="35195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6491" y="1225434"/>
            <a:ext cx="5929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FOS стимулира образуването на мастни киселини с къси вериги, особено бутират, които са “горивото за организма от дебелото черво”.</a:t>
            </a:r>
          </a:p>
          <a:p>
            <a:r>
              <a:rPr lang="ru-RU" dirty="0" smtClean="0"/>
              <a:t>Като увеличават количеството бутират в резултат от ферментацията в червата, FOS допринасят за здравето на чревната лигавица. FOS спомагат за понижаване на pH в дебелото черво, което се дължи на образуваните мастни киселини с къси вериги. Понижаването на pH допринася за здравето на дебелото черво.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656491" y="393091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Освен това FOS поглъщат вода и я задържат в дебелото черво, което предпазва от запек.</a:t>
            </a:r>
          </a:p>
          <a:p>
            <a:endParaRPr lang="ru-RU" dirty="0"/>
          </a:p>
          <a:p>
            <a:r>
              <a:rPr lang="ru-RU" dirty="0"/>
              <a:t>FOS служат за храна на бактериите, тъй като са несмилаеми. </a:t>
            </a:r>
          </a:p>
          <a:p>
            <a:endParaRPr lang="ru-RU" dirty="0"/>
          </a:p>
          <a:p>
            <a:r>
              <a:rPr lang="ru-RU" dirty="0"/>
              <a:t>По-доброто състояние на полезните бактерии подобрява здравето на храносмилателната система и помага за редовен стомах.</a:t>
            </a:r>
          </a:p>
        </p:txBody>
      </p:sp>
    </p:spTree>
    <p:extLst>
      <p:ext uri="{BB962C8B-B14F-4D97-AF65-F5344CB8AC3E}">
        <p14:creationId xmlns:p14="http://schemas.microsoft.com/office/powerpoint/2010/main" val="15973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35" y="5848426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90469" y="412236"/>
            <a:ext cx="7046404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bg-BG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Укрепват имунната система</a:t>
            </a:r>
            <a:endParaRPr lang="pl-PL" sz="3600" b="1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782" y="1477810"/>
            <a:ext cx="556029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bg-BG" sz="1700" b="1" dirty="0">
                <a:latin typeface="Calibri" panose="020F0502020204030204" pitchFamily="34" charset="0"/>
                <a:cs typeface="Calibri" panose="020F0502020204030204" pitchFamily="34" charset="0"/>
              </a:rPr>
              <a:t>Като добавяте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FOS</a:t>
            </a:r>
            <a:r>
              <a:rPr lang="bg-BG" sz="1700" b="1" dirty="0">
                <a:latin typeface="Calibri" panose="020F0502020204030204" pitchFamily="34" charset="0"/>
                <a:cs typeface="Calibri" panose="020F0502020204030204" pitchFamily="34" charset="0"/>
              </a:rPr>
              <a:t> към храната си, само за няколко седмици можете да увеличите пет пъти концентрацията на полезните бактерии в червата си.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g-BG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bg-BG" sz="1700" b="1" dirty="0">
                <a:latin typeface="Calibri" panose="020F0502020204030204" pitchFamily="34" charset="0"/>
                <a:cs typeface="Calibri" panose="020F0502020204030204" pitchFamily="34" charset="0"/>
              </a:rPr>
              <a:t>Това ще намали броя вредни бактерии и съответно ще понижи количеството токсини в тялото ви.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bg-BG" sz="1700" b="1" dirty="0">
                <a:latin typeface="Calibri" panose="020F0502020204030204" pitchFamily="34" charset="0"/>
                <a:cs typeface="Calibri" panose="020F0502020204030204" pitchFamily="34" charset="0"/>
              </a:rPr>
              <a:t>Имунната ви система ще може да работи правилно и да се справя с инфекциите и заболяванията, без да се налага да се бори за намаляване на количеството вредни бактерии в червата ви.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40" y="1477810"/>
            <a:ext cx="5433033" cy="3380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9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46" y="5946516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64835" y="387195"/>
            <a:ext cx="6682511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Укрепва </a:t>
            </a:r>
            <a:r>
              <a:rPr lang="bg-BG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имунната система</a:t>
            </a:r>
            <a:endParaRPr lang="pl-PL" sz="3600" b="1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94" y="1331425"/>
            <a:ext cx="6028981" cy="316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38325" y="4693664"/>
            <a:ext cx="8515350" cy="1846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271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Повечето богати на фибри храни само изчистват червата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докато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FOS </a:t>
            </a: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улесняват храносмилането като помагат за по-бързо абсорбиране на хранителните вещества през чревната стена. Ако имате достатъчно полезни бактерии, тялото ви ще може да произвежда в изобилие витамини от групата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B.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hape 86"/>
          <p:cNvSpPr/>
          <p:nvPr/>
        </p:nvSpPr>
        <p:spPr>
          <a:xfrm>
            <a:off x="1930256" y="4771208"/>
            <a:ext cx="8527190" cy="1479250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73" y="1135600"/>
            <a:ext cx="3644121" cy="36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99" y="5888182"/>
            <a:ext cx="1349913" cy="456738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stokąt 15"/>
          <p:cNvSpPr/>
          <p:nvPr/>
        </p:nvSpPr>
        <p:spPr>
          <a:xfrm>
            <a:off x="417686" y="149359"/>
            <a:ext cx="6712785" cy="120032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B050"/>
                </a:solidFill>
                <a:latin typeface="Myriad Pro Light" panose="020B0403030403020204" pitchFamily="34" charset="0"/>
              </a:rPr>
              <a:t>Подобряват усвояването на Калций и Магнезий</a:t>
            </a:r>
            <a:endParaRPr lang="pl-PL" sz="3600" b="1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686" y="1550423"/>
            <a:ext cx="7001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FOS подобряват усвояването на калций в червата;</a:t>
            </a:r>
          </a:p>
          <a:p>
            <a:endParaRPr lang="ru-RU" sz="2200" b="1" dirty="0"/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74" y="130832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91" y="2068118"/>
            <a:ext cx="23828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7686" y="231986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Ферментацията на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FOS</a:t>
            </a:r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, която извършват бактериите,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понижава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pH </a:t>
            </a:r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в червата, това увеличава количеството от </a:t>
            </a:r>
            <a:r>
              <a:rPr lang="bg-BG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тези </a:t>
            </a:r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минерали.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bg-BG" sz="2000" b="1" dirty="0">
              <a:solidFill>
                <a:prstClr val="black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Това допринася за извличане на по-големи количества от </a:t>
            </a:r>
            <a:r>
              <a:rPr lang="bg-BG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тях </a:t>
            </a:r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от храната и за </a:t>
            </a:r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по-лесното им абсорбиране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bg-BG" sz="2000" b="1" dirty="0" smtClean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в</a:t>
            </a:r>
            <a:r>
              <a:rPr lang="bg-BG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кръвта през чревната стена.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FOS </a:t>
            </a:r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могат да помогнат за </a:t>
            </a:r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запазване на плътността на костите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и да предотвратят остеопороза.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1600" dirty="0">
              <a:solidFill>
                <a:srgbClr val="FFFFFF"/>
              </a:solidFill>
              <a:latin typeface="Times New Roman" panose="02020603050405020304" pitchFamily="18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433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99" y="5888182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69" y="397984"/>
            <a:ext cx="6705202" cy="120032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Понижават </a:t>
            </a:r>
            <a:r>
              <a:rPr lang="bg-BG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холестерола</a:t>
            </a:r>
            <a:endParaRPr lang="bg-BG" sz="3600" b="1" dirty="0" smtClean="0">
              <a:solidFill>
                <a:srgbClr val="00B050"/>
              </a:solidFill>
              <a:latin typeface="Myriad Pro Light" panose="020B0403030403020204" pitchFamily="34" charset="0"/>
            </a:endParaRPr>
          </a:p>
          <a:p>
            <a:endParaRPr lang="pl-PL" sz="3600" b="1" dirty="0"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4" y="733189"/>
            <a:ext cx="5257551" cy="3385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28" y="2700799"/>
            <a:ext cx="3644121" cy="3644121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36364" y="1496555"/>
            <a:ext cx="507206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 </a:t>
            </a:r>
            <a:r>
              <a:rPr lang="bg-BG" alt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пречат на абсорбирането на холестерол в червата</a:t>
            </a:r>
            <a:r>
              <a:rPr lang="en-US" alt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bg-BG" altLang="en-US" sz="1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g-BG" alt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Което помага на страдащите от висок холестерол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g-BG" alt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диабет</a:t>
            </a:r>
            <a:r>
              <a:rPr lang="en-US" alt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подобрят обмяната на мазнините в тялото си.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 </a:t>
            </a:r>
            <a:r>
              <a:rPr lang="bg-BG" alt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поддържат ниски нивата на холестерола и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g-BG" alt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мастните киселини в кръвта.</a:t>
            </a:r>
            <a:endParaRPr lang="en-US" altLang="en-US" sz="1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364" y="2837900"/>
            <a:ext cx="52610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defRPr/>
            </a:pP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Според новите данни,публикувани от </a:t>
            </a:r>
            <a:r>
              <a:rPr lang="bg-BG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Маастрихския</a:t>
            </a: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 университет,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FOS</a:t>
            </a: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могат да помогнат за намаляването на телесното тегло.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Консумацията на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FOS </a:t>
            </a:r>
            <a:r>
              <a:rPr lang="bg-BG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се свързва с повишено отделяне на хормони на засищането, което регулира апетита и поддържа здравословно ниво на кръвната захар.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82" y="5889673"/>
            <a:ext cx="1394057" cy="4716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88783" y="289899"/>
            <a:ext cx="3547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ЗДРАВА КОЖА</a:t>
            </a:r>
            <a:endParaRPr lang="pl-PL" sz="4000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66" y="829018"/>
            <a:ext cx="7383331" cy="49246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2927" y="1348966"/>
            <a:ext cx="56164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bg-BG" altLang="en-US" sz="2000" b="1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Прочистените и здрави черва усвояват много повече хранителни вещества, а това е ключът към сияйната кожа.</a:t>
            </a:r>
            <a:endParaRPr lang="en-US" altLang="en-US" sz="2000" b="1" dirty="0"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  <a:p>
            <a:pPr lvl="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bg-BG" altLang="en-US" sz="2000" b="1" dirty="0" smtClean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Полезните </a:t>
            </a:r>
            <a:r>
              <a:rPr lang="bg-BG" altLang="en-US" sz="2000" b="1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бактерии в червата произвеждат витамини от групата </a:t>
            </a:r>
            <a:r>
              <a:rPr lang="en-US" altLang="en-US" sz="2000" b="1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B</a:t>
            </a:r>
            <a:r>
              <a:rPr lang="bg-BG" altLang="en-US" sz="2000" b="1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и фолиева киселина, които са жизнено важни за доброто здраве на кожата.</a:t>
            </a:r>
            <a:endParaRPr lang="en-US" altLang="en-US" sz="2000" b="1" dirty="0"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  <a:p>
            <a:pPr lvl="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bg-BG" altLang="en-US" sz="2000" b="1" dirty="0" smtClean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Има </a:t>
            </a:r>
            <a:r>
              <a:rPr lang="bg-BG" altLang="en-US" sz="2000" b="1" dirty="0"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силна връзка между кожните заболявания и  здравните проблеми с червата.</a:t>
            </a:r>
            <a:r>
              <a:rPr lang="en-US" altLang="en-US" sz="2000" b="1" dirty="0">
                <a:latin typeface="Arial"/>
                <a:ea typeface="宋体"/>
              </a:rPr>
              <a:t/>
            </a:r>
            <a:br>
              <a:rPr lang="en-US" altLang="en-US" sz="2000" b="1" dirty="0">
                <a:latin typeface="Arial"/>
                <a:ea typeface="宋体"/>
              </a:rPr>
            </a:br>
            <a:endParaRPr lang="en-US" altLang="en-US" sz="2000" b="1" dirty="0"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980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21" y="289899"/>
            <a:ext cx="1394057" cy="4716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88783" y="289899"/>
            <a:ext cx="49119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Препоръчва </a:t>
            </a:r>
            <a:r>
              <a:rPr lang="bg-BG" sz="4000" dirty="0">
                <a:solidFill>
                  <a:srgbClr val="00B050"/>
                </a:solidFill>
                <a:latin typeface="Myriad Pro Light" panose="020B0403030403020204" pitchFamily="34" charset="0"/>
              </a:rPr>
              <a:t>се за …</a:t>
            </a:r>
          </a:p>
          <a:p>
            <a:endParaRPr lang="pl-PL" sz="4000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91" y="1258699"/>
            <a:ext cx="4387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Проблеми с храносмилането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Недохранване при възрастни и деца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Отслабване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Добро храносмилане при хора в напреднала възраст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Чувство за слабост и умора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891" y="322202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СЪВЕТИ ЗА ИЗПОЛЗВАНЕ: </a:t>
            </a:r>
          </a:p>
          <a:p>
            <a:endParaRPr lang="ru-RU" b="1" dirty="0"/>
          </a:p>
          <a:p>
            <a:r>
              <a:rPr lang="ru-RU" b="1" dirty="0"/>
              <a:t>1 до 2 пакетчета от 10 мл на ден - за възрастни.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В началото този продукт може да предизвика усещане за дискомфорт в коремната област, което се дължи на естествения процес на приспособяване на организма. При редовно приемане на продукта организмът се връща в нормалното си състояние, след като червата са прочистени, по-здрави и добре функциониращи.</a:t>
            </a:r>
          </a:p>
        </p:txBody>
      </p:sp>
      <p:sp>
        <p:nvSpPr>
          <p:cNvPr id="9" name="Shape 86"/>
          <p:cNvSpPr/>
          <p:nvPr/>
        </p:nvSpPr>
        <p:spPr>
          <a:xfrm>
            <a:off x="488783" y="3148998"/>
            <a:ext cx="5615852" cy="1199620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98" y="3602601"/>
            <a:ext cx="4623299" cy="2599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96" y="440447"/>
            <a:ext cx="4286324" cy="2866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0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82" y="5889673"/>
            <a:ext cx="1394057" cy="4716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88783" y="289899"/>
            <a:ext cx="4038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TIENS </a:t>
            </a:r>
            <a:r>
              <a:rPr lang="bg-BG" sz="4000" dirty="0">
                <a:solidFill>
                  <a:srgbClr val="00B050"/>
                </a:solidFill>
                <a:latin typeface="Myriad Pro Light" panose="020B0403030403020204" pitchFamily="34" charset="0"/>
              </a:rPr>
              <a:t>Сироп </a:t>
            </a:r>
            <a:r>
              <a:rPr lang="en-GB" sz="4000" dirty="0">
                <a:solidFill>
                  <a:srgbClr val="00B050"/>
                </a:solidFill>
                <a:latin typeface="Myriad Pro Light" panose="020B0403030403020204" pitchFamily="34" charset="0"/>
              </a:rPr>
              <a:t>FOS</a:t>
            </a:r>
            <a:endParaRPr lang="pl-PL" sz="4000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783" y="1133758"/>
            <a:ext cx="5932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Здравословния живот започва от здравите черва！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25" y="2562994"/>
            <a:ext cx="3647788" cy="282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93" y="1619307"/>
            <a:ext cx="4256491" cy="425649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47" y="1469033"/>
            <a:ext cx="3445547" cy="193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96" y="3835721"/>
            <a:ext cx="3286125" cy="172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17" y="5824483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312545" y="178556"/>
            <a:ext cx="7401833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yriad Pro Light" panose="020B0403030403020204" pitchFamily="34" charset="0"/>
              </a:rPr>
              <a:t>Здрави </a:t>
            </a:r>
            <a:r>
              <a:rPr lang="ru-RU" sz="3600" b="1" dirty="0" smtClean="0">
                <a:latin typeface="Myriad Pro Light" panose="020B0403030403020204" pitchFamily="34" charset="0"/>
              </a:rPr>
              <a:t>ли </a:t>
            </a:r>
            <a:r>
              <a:rPr lang="ru-RU" sz="3600" b="1" dirty="0">
                <a:latin typeface="Myriad Pro Light" panose="020B0403030403020204" pitchFamily="34" charset="0"/>
              </a:rPr>
              <a:t>са вашите черва?</a:t>
            </a:r>
            <a:endParaRPr lang="bg-BG" sz="3600" b="1" dirty="0" smtClean="0"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89" y="1219826"/>
            <a:ext cx="6631611" cy="4418311"/>
          </a:xfrm>
          <a:prstGeom prst="rect">
            <a:avLst/>
          </a:prstGeom>
        </p:spPr>
      </p:pic>
      <p:sp>
        <p:nvSpPr>
          <p:cNvPr id="10" name="Shape 86"/>
          <p:cNvSpPr/>
          <p:nvPr/>
        </p:nvSpPr>
        <p:spPr>
          <a:xfrm>
            <a:off x="209359" y="1170724"/>
            <a:ext cx="4941509" cy="1660253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9841" y="1190073"/>
            <a:ext cx="47910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Червата са най-големият орган в човешкото тяло. </a:t>
            </a:r>
            <a:r>
              <a:rPr lang="ru-RU" b="1" dirty="0" smtClean="0"/>
              <a:t>Повече </a:t>
            </a:r>
            <a:r>
              <a:rPr lang="ru-RU" b="1" dirty="0"/>
              <a:t>от 70</a:t>
            </a:r>
            <a:r>
              <a:rPr lang="ru-RU" b="1" dirty="0" smtClean="0"/>
              <a:t>%</a:t>
            </a:r>
            <a:r>
              <a:rPr lang="en-GB" b="1" dirty="0" smtClean="0"/>
              <a:t> </a:t>
            </a:r>
            <a:r>
              <a:rPr lang="ru-RU" b="1" dirty="0" smtClean="0"/>
              <a:t>от </a:t>
            </a:r>
            <a:r>
              <a:rPr lang="ru-RU" b="1" dirty="0"/>
              <a:t>имунните клетки на тялото се  намират в чревната лигавица.</a:t>
            </a:r>
          </a:p>
          <a:p>
            <a:r>
              <a:rPr lang="ru-RU" b="1" dirty="0" smtClean="0"/>
              <a:t>Здравето </a:t>
            </a:r>
            <a:r>
              <a:rPr lang="ru-RU" b="1" dirty="0"/>
              <a:t>на червата е пряко свързано с физическия процес на стареене.</a:t>
            </a:r>
          </a:p>
        </p:txBody>
      </p:sp>
      <p:pic>
        <p:nvPicPr>
          <p:cNvPr id="12" name="Picture 2" descr="d:\我的文档\图片收藏\1_uljys44120499_21111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3" y="47591"/>
            <a:ext cx="2611437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9841" y="3427993"/>
            <a:ext cx="44682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Д</a:t>
            </a:r>
            <a:r>
              <a:rPr lang="ru-RU" b="1" dirty="0" smtClean="0"/>
              <a:t>оброто </a:t>
            </a:r>
            <a:r>
              <a:rPr lang="ru-RU" b="1" dirty="0"/>
              <a:t>здраве започва от дебелото черво. </a:t>
            </a:r>
          </a:p>
          <a:p>
            <a:r>
              <a:rPr lang="ru-RU" b="1" dirty="0"/>
              <a:t>Според медицинските източници до 90% от всички токсини, които навлизат в тялото, навлизат през червата, включително частта от дебелото черво, известна от латински като "колон".</a:t>
            </a:r>
          </a:p>
        </p:txBody>
      </p:sp>
      <p:sp>
        <p:nvSpPr>
          <p:cNvPr id="14" name="Shape 86"/>
          <p:cNvSpPr/>
          <p:nvPr/>
        </p:nvSpPr>
        <p:spPr>
          <a:xfrm>
            <a:off x="209358" y="3325572"/>
            <a:ext cx="4941509" cy="2236165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1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" y="86061"/>
            <a:ext cx="12123821" cy="6411259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99" y="311358"/>
            <a:ext cx="1826277" cy="617914"/>
          </a:xfrm>
          <a:prstGeom prst="rect">
            <a:avLst/>
          </a:prstGeom>
        </p:spPr>
      </p:pic>
      <p:sp>
        <p:nvSpPr>
          <p:cNvPr id="8" name="Shape 86"/>
          <p:cNvSpPr/>
          <p:nvPr/>
        </p:nvSpPr>
        <p:spPr>
          <a:xfrm>
            <a:off x="666364" y="311357"/>
            <a:ext cx="3853663" cy="3227909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Prostokąt 2"/>
          <p:cNvSpPr/>
          <p:nvPr/>
        </p:nvSpPr>
        <p:spPr>
          <a:xfrm>
            <a:off x="700453" y="590882"/>
            <a:ext cx="3819574" cy="286232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yriad Pro Light" panose="020B0403030403020204" pitchFamily="34" charset="0"/>
              </a:rPr>
              <a:t>Бъдете </a:t>
            </a:r>
            <a:r>
              <a:rPr lang="ru-RU" sz="3600" b="1" dirty="0">
                <a:latin typeface="Myriad Pro Light" panose="020B0403030403020204" pitchFamily="34" charset="0"/>
              </a:rPr>
              <a:t>красиви отвътре със Сироп FOS на TIENS !</a:t>
            </a:r>
          </a:p>
          <a:p>
            <a:pPr algn="ctr"/>
            <a:endParaRPr lang="pl-PL" sz="3600" b="1" dirty="0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99" y="5888182"/>
            <a:ext cx="1349913" cy="456738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409551" y="133192"/>
            <a:ext cx="6884134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Колко </a:t>
            </a:r>
            <a:r>
              <a:rPr lang="ru-RU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са здрави червата ви? </a:t>
            </a:r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 </a:t>
            </a:r>
            <a:endParaRPr lang="pl-PL" sz="3600" b="1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09551" y="779523"/>
            <a:ext cx="7696064" cy="70788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Myriad Pro Light" panose="020B0403030403020204" pitchFamily="34" charset="0"/>
              </a:rPr>
              <a:t>Кое определя дали дебелото черво ще ви поддържа в добро здраве или ще създава предпоставки за проблеми?</a:t>
            </a:r>
          </a:p>
        </p:txBody>
      </p:sp>
      <p:pic>
        <p:nvPicPr>
          <p:cNvPr id="8" name="Picture 2" descr="d:\我的文档\图片收藏\200903092349134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54" y="1487409"/>
            <a:ext cx="3603754" cy="37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6"/>
          <p:cNvSpPr/>
          <p:nvPr/>
        </p:nvSpPr>
        <p:spPr>
          <a:xfrm>
            <a:off x="3495203" y="1639809"/>
            <a:ext cx="3203225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Myriad Pro Light" panose="020B0403030403020204" pitchFamily="34" charset="0"/>
              </a:rPr>
              <a:t>БАКТЕРИИТЕ</a:t>
            </a:r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 </a:t>
            </a:r>
            <a:endParaRPr lang="pl-PL" sz="3600" b="1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551" y="2543136"/>
            <a:ext cx="66912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Дебелото черво е едно голямо “хранилище” </a:t>
            </a:r>
          </a:p>
          <a:p>
            <a:r>
              <a:rPr lang="ru-RU" b="1" dirty="0"/>
              <a:t>на добри и лоши бактерии !</a:t>
            </a:r>
          </a:p>
          <a:p>
            <a:r>
              <a:rPr lang="ru-RU" b="1" dirty="0"/>
              <a:t>Вредните бактерии създават предпоставки за заболявания</a:t>
            </a:r>
          </a:p>
          <a:p>
            <a:r>
              <a:rPr lang="ru-RU" b="1" dirty="0"/>
              <a:t>Полезните бактерии са основата на здрава </a:t>
            </a:r>
          </a:p>
          <a:p>
            <a:r>
              <a:rPr lang="ru-RU" b="1" dirty="0"/>
              <a:t>храносмилателна система! </a:t>
            </a:r>
          </a:p>
          <a:p>
            <a:r>
              <a:rPr lang="ru-RU" b="1" dirty="0"/>
              <a:t>80% от нашата имунна система е в </a:t>
            </a:r>
          </a:p>
          <a:p>
            <a:r>
              <a:rPr lang="ru-RU" b="1" dirty="0"/>
              <a:t>храносмилателния ни тракт;</a:t>
            </a:r>
          </a:p>
          <a:p>
            <a:r>
              <a:rPr lang="ru-RU" b="1" dirty="0"/>
              <a:t>Здравата храносмилателна система е основата на доброто здраве;</a:t>
            </a:r>
          </a:p>
        </p:txBody>
      </p:sp>
    </p:spTree>
    <p:extLst>
      <p:ext uri="{BB962C8B-B14F-4D97-AF65-F5344CB8AC3E}">
        <p14:creationId xmlns:p14="http://schemas.microsoft.com/office/powerpoint/2010/main" val="4625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99" y="5888182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8403" y="241709"/>
            <a:ext cx="7513314" cy="58477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Интересни </a:t>
            </a:r>
            <a:r>
              <a:rPr lang="ru-RU" sz="32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факти за чревните бактерии</a:t>
            </a:r>
            <a:r>
              <a:rPr lang="bg-BG" sz="32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 </a:t>
            </a:r>
            <a:endParaRPr lang="pl-PL" sz="3200" b="1" dirty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78403" y="1374588"/>
            <a:ext cx="6322663" cy="40011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lvl="2"/>
            <a:endParaRPr lang="pl-PL" sz="2000" dirty="0">
              <a:latin typeface="Myriad Pro Light" panose="020B04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41" y="1453691"/>
            <a:ext cx="5443919" cy="3611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65" y="2229556"/>
            <a:ext cx="4190104" cy="41901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1734" y="897275"/>
            <a:ext cx="55066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Ние споделяме червата си със 100 трилиона микроорганизми.</a:t>
            </a:r>
          </a:p>
          <a:p>
            <a:r>
              <a:rPr lang="ru-RU" b="1" dirty="0"/>
              <a:t>• Тази популация включва 500 различни вида бактерии.</a:t>
            </a:r>
          </a:p>
          <a:p>
            <a:r>
              <a:rPr lang="ru-RU" b="1" dirty="0"/>
              <a:t>• Съотношението между полезните и вредните бактерии е жизнено важен показател за цялостното ни здравословно състояние. </a:t>
            </a:r>
          </a:p>
          <a:p>
            <a:r>
              <a:rPr lang="ru-RU" b="1" dirty="0"/>
              <a:t>Идеалният баланс е 85% полезни към 15% вредни бактерии. </a:t>
            </a:r>
          </a:p>
          <a:p>
            <a:r>
              <a:rPr lang="ru-RU" b="1" dirty="0"/>
              <a:t>• Една от задачите на полезните бактерии е да контролират растежа на вредните, като се състезават с тях за хранителни вещества и места за закрепване към стените на колона.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734" y="4720297"/>
            <a:ext cx="570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Симптомите за храносмилателни проблеми намаляват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или изчезват;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Организмът започва да усвоява всички храни 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 хранителни добавки , които приема;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Имунната ни система се възстановява и е по-способна за борба с болестите</a:t>
            </a:r>
          </a:p>
        </p:txBody>
      </p:sp>
    </p:spTree>
    <p:extLst>
      <p:ext uri="{BB962C8B-B14F-4D97-AF65-F5344CB8AC3E}">
        <p14:creationId xmlns:p14="http://schemas.microsoft.com/office/powerpoint/2010/main" val="7111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99" y="5888182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666974" y="268768"/>
            <a:ext cx="8465127" cy="58477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ЗДРАВИ ЛИ СА ВАШИТЕ ЧЕРВА?</a:t>
            </a:r>
            <a:endParaRPr lang="bg-BG" sz="3200" b="1" dirty="0" smtClean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077409" y="1588752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bg-BG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Потъмняла кожа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4" y="2338804"/>
            <a:ext cx="3579386" cy="2378408"/>
          </a:xfrm>
          <a:prstGeom prst="rect">
            <a:avLst/>
          </a:prstGeom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071334" y="1080752"/>
            <a:ext cx="259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bg-BG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Подут стомах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bg-BG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и</a:t>
            </a:r>
            <a:r>
              <a:rPr kumimoji="0" lang="en-GB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endParaRPr kumimoji="0" lang="bg-BG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bg-BG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констипация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21" y="1839201"/>
            <a:ext cx="3400425" cy="18362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23" y="2649202"/>
            <a:ext cx="3407175" cy="1987519"/>
          </a:xfrm>
          <a:prstGeom prst="rect">
            <a:avLst/>
          </a:prstGeom>
        </p:spPr>
      </p:pic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9028705" y="1788777"/>
            <a:ext cx="2005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bg-BG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Липса на енергия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6007" y="4423453"/>
            <a:ext cx="1877216" cy="1877216"/>
          </a:xfrm>
          <a:prstGeom prst="ellipse">
            <a:avLst/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>
            <a:solidFill>
              <a:srgbClr val="4F81B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</p:sp>
      <p:sp>
        <p:nvSpPr>
          <p:cNvPr id="22" name="Left Arrow 21"/>
          <p:cNvSpPr/>
          <p:nvPr/>
        </p:nvSpPr>
        <p:spPr>
          <a:xfrm rot="1892988">
            <a:off x="4496629" y="4449709"/>
            <a:ext cx="539718" cy="535006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solidFill>
              <a:srgbClr val="4F81B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</p:sp>
      <p:sp>
        <p:nvSpPr>
          <p:cNvPr id="23" name="Left Arrow 22"/>
          <p:cNvSpPr/>
          <p:nvPr/>
        </p:nvSpPr>
        <p:spPr>
          <a:xfrm rot="16200000" flipH="1">
            <a:off x="5954562" y="3799200"/>
            <a:ext cx="477743" cy="535006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solidFill>
              <a:srgbClr val="4F81B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</p:sp>
      <p:sp>
        <p:nvSpPr>
          <p:cNvPr id="24" name="Left Arrow 23"/>
          <p:cNvSpPr/>
          <p:nvPr/>
        </p:nvSpPr>
        <p:spPr>
          <a:xfrm rot="8789582">
            <a:off x="7357741" y="4472535"/>
            <a:ext cx="514307" cy="535006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solidFill>
              <a:srgbClr val="4F81BD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</p:sp>
      <p:sp>
        <p:nvSpPr>
          <p:cNvPr id="26" name="TextBox 25"/>
          <p:cNvSpPr txBox="1"/>
          <p:nvPr/>
        </p:nvSpPr>
        <p:spPr>
          <a:xfrm>
            <a:off x="5521080" y="4761896"/>
            <a:ext cx="1344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Отражения при проблеми с червата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99" y="5888182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04396" y="322556"/>
            <a:ext cx="5603593" cy="58477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32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Ефекти от болните черва!</a:t>
            </a:r>
            <a:endParaRPr lang="bg-BG" sz="3200" b="1" dirty="0" smtClean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165" y="107597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Отслабват и стресират сърцето;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Причиняват кожни дефекти, бледост, псориазис, петна по черния </a:t>
            </a:r>
            <a:r>
              <a:rPr lang="ru-RU" b="1" dirty="0" smtClean="0"/>
              <a:t>дроб </a:t>
            </a:r>
            <a:r>
              <a:rPr lang="ru-RU" b="1" dirty="0"/>
              <a:t>и бръчки;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Дразнят белите дробове и причиняват лош дъх;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Влияят на мозъка, нарушават умствените функции и </a:t>
            </a:r>
            <a:r>
              <a:rPr lang="ru-RU" b="1" dirty="0" smtClean="0"/>
              <a:t>предизвикват сенилност</a:t>
            </a:r>
            <a:r>
              <a:rPr lang="ru-RU" b="1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Предизвикват болка и скованост в ставите и може да доведат до артрит;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Предизвикват мускулна слабост и умора;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Водят до преждевременно стареене;</a:t>
            </a:r>
          </a:p>
        </p:txBody>
      </p:sp>
      <p:pic>
        <p:nvPicPr>
          <p:cNvPr id="25" name="Picture 2" descr="http://click.infospace.com/ClickHandler.ashx?du=http%3a%2f%2fwww.goldx.com.au%2fitkmagazine%2fwp-content%2fuploads%2fheartburn-female.jpg&amp;ru=http%3a%2f%2fwww.goldx.com.au%2fitkmagazine%2fwp-content%2fuploads%2fheartburn-female.jpg&amp;ld=20120314&amp;ap=9&amp;app=1&amp;c=speedbit.2.aff05&amp;s=speedbit2&amp;coi=372380&amp;cop=main-title&amp;euip=90.180.60.235&amp;npp=9&amp;p=0&amp;pp=0&amp;pvaid=9d0934e7985343db803de6e4be3c972b&amp;ep=9&amp;mid=9&amp;hash=BF54FE4DED3E0A55EF7276D173FD7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75" y="0"/>
            <a:ext cx="3758925" cy="57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02" y="782618"/>
            <a:ext cx="4190104" cy="4190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014" y="4016644"/>
            <a:ext cx="5859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Много експерти вярват, че всички болести започват в червата!</a:t>
            </a:r>
          </a:p>
        </p:txBody>
      </p:sp>
      <p:sp>
        <p:nvSpPr>
          <p:cNvPr id="28" name="Shape 86"/>
          <p:cNvSpPr/>
          <p:nvPr/>
        </p:nvSpPr>
        <p:spPr>
          <a:xfrm>
            <a:off x="461155" y="4016644"/>
            <a:ext cx="5718106" cy="781359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96464" y="5025187"/>
            <a:ext cx="7793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Разлагащата се храна в червата произвежда токсични вещества и предоставя благодатна среда за развитие на вредни бактерии;</a:t>
            </a:r>
          </a:p>
          <a:p>
            <a:r>
              <a:rPr lang="ru-RU" b="1" dirty="0"/>
              <a:t>Блокира усвояването на ДОБРИТЕ ХРАНИТЕЛНИ ВЕЩЕСТВА от червата</a:t>
            </a:r>
          </a:p>
          <a:p>
            <a:r>
              <a:rPr lang="ru-RU" b="1" dirty="0"/>
              <a:t>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Всичко това води до </a:t>
            </a:r>
            <a:r>
              <a:rPr lang="bg-BG" b="1" dirty="0" smtClean="0">
                <a:solidFill>
                  <a:srgbClr val="FF0000"/>
                </a:solidFill>
              </a:rPr>
              <a:t>НЕ ЗДРАВО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тяло !</a:t>
            </a:r>
          </a:p>
        </p:txBody>
      </p:sp>
    </p:spTree>
    <p:extLst>
      <p:ext uri="{BB962C8B-B14F-4D97-AF65-F5344CB8AC3E}">
        <p14:creationId xmlns:p14="http://schemas.microsoft.com/office/powerpoint/2010/main" val="26612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99" y="5888182"/>
            <a:ext cx="1349913" cy="4567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44246" y="214071"/>
            <a:ext cx="5603593" cy="58477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32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Признаци </a:t>
            </a:r>
            <a:r>
              <a:rPr lang="bg-BG" sz="32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на здравите черва: </a:t>
            </a:r>
            <a:endParaRPr lang="bg-BG" sz="3200" b="1" dirty="0" smtClean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246" y="865009"/>
            <a:ext cx="597766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/>
              <a:t>Чиста кожа без зачервявания</a:t>
            </a:r>
            <a:r>
              <a:rPr lang="ru-RU" sz="1700" b="1" dirty="0" smtClean="0"/>
              <a:t>;</a:t>
            </a:r>
          </a:p>
          <a:p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/>
              <a:t>Здрави нокти и кожа</a:t>
            </a:r>
            <a:r>
              <a:rPr lang="ru-RU" sz="1700" b="1" dirty="0" smtClean="0"/>
              <a:t>;</a:t>
            </a:r>
          </a:p>
          <a:p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/>
              <a:t>Ежедневно изхождане</a:t>
            </a:r>
            <a:r>
              <a:rPr lang="ru-RU" sz="1700" b="1" dirty="0" smtClean="0"/>
              <a:t>;</a:t>
            </a:r>
          </a:p>
          <a:p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/>
              <a:t>Свеж дъх</a:t>
            </a:r>
            <a:r>
              <a:rPr lang="ru-RU" sz="1700" b="1" dirty="0" smtClean="0"/>
              <a:t>;</a:t>
            </a:r>
          </a:p>
          <a:p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/>
              <a:t>Без лигавица, частично усвояване на храната и кръв </a:t>
            </a:r>
          </a:p>
          <a:p>
            <a:r>
              <a:rPr lang="ru-RU" sz="1700" b="1" dirty="0" smtClean="0"/>
              <a:t>     в </a:t>
            </a:r>
            <a:r>
              <a:rPr lang="ru-RU" sz="1700" b="1" dirty="0"/>
              <a:t>изпражненията</a:t>
            </a:r>
            <a:r>
              <a:rPr lang="ru-RU" sz="1700" b="1" dirty="0" smtClean="0"/>
              <a:t>;</a:t>
            </a:r>
          </a:p>
          <a:p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/>
              <a:t>Изхождане между 18 и 24 часа</a:t>
            </a:r>
            <a:r>
              <a:rPr lang="ru-RU" sz="1700" b="1" dirty="0" smtClean="0"/>
              <a:t>; </a:t>
            </a:r>
          </a:p>
          <a:p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/>
              <a:t>Голямо движение на червата сутрин</a:t>
            </a:r>
            <a:r>
              <a:rPr lang="ru-RU" sz="1700" b="1" dirty="0" smtClean="0"/>
              <a:t>; </a:t>
            </a:r>
          </a:p>
          <a:p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/>
              <a:t>По-малко движение на червата по-късно през деня</a:t>
            </a:r>
            <a:r>
              <a:rPr lang="ru-RU" sz="1700" b="1" dirty="0" smtClean="0"/>
              <a:t>;</a:t>
            </a:r>
          </a:p>
          <a:p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/>
              <a:t>Отделяне на изпражненията без усилия</a:t>
            </a:r>
            <a:r>
              <a:rPr lang="ru-RU" sz="1700" b="1" dirty="0" smtClean="0"/>
              <a:t>; </a:t>
            </a:r>
          </a:p>
          <a:p>
            <a:endParaRPr lang="ru-RU" sz="17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/>
              <a:t>Меки , добре оформени изпражнения, често в дълга тръбовидна форма;</a:t>
            </a:r>
          </a:p>
        </p:txBody>
      </p:sp>
      <p:pic>
        <p:nvPicPr>
          <p:cNvPr id="12" name="Picture 2" descr="http://click.infospace.com/ClickHandler.ashx?du=http%3a%2f%2fbowtrolcoloncleansing.net%2fwp-content%2fuploads%2f2011%2f06%2fBowtrol-Colon-Cleansing.jpg&amp;ru=http%3a%2f%2fbowtrolcoloncleansing.net%2fwp-content%2fuploads%2f2011%2f06%2fBowtrol-Colon-Cleansing.jpg&amp;ld=20120306&amp;ap=6&amp;app=1&amp;c=speedbit.2.aff05&amp;s=speedbit2&amp;coi=372380&amp;cop=main-title&amp;euip=90.180.60.235&amp;npp=6&amp;p=0&amp;pp=0&amp;pvaid=4d095481a6a545238c73405be20ec720&amp;ep=6&amp;mid=9&amp;hash=14533E91C2BECACDAC67E57B1E7DE59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15" y="506459"/>
            <a:ext cx="3527210" cy="320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88" y="1926447"/>
            <a:ext cx="4190104" cy="41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99" y="5888182"/>
            <a:ext cx="1349913" cy="456738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ostokąt 16"/>
          <p:cNvSpPr/>
          <p:nvPr/>
        </p:nvSpPr>
        <p:spPr>
          <a:xfrm>
            <a:off x="396757" y="323093"/>
            <a:ext cx="6455864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Myriad Pro Light" panose="020B0403030403020204" pitchFamily="34" charset="0"/>
              </a:rPr>
              <a:t>FOS- </a:t>
            </a:r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Фруктоолигозахариди</a:t>
            </a:r>
            <a:endParaRPr lang="bg-BG" sz="3600" b="1" dirty="0" smtClean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1881562" y="1437847"/>
            <a:ext cx="806926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342900" indent="-342900" algn="ctr" defTabSz="449263" eaLnBrk="0" fontAlgn="base" hangingPunct="0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bg-BG" sz="2000" b="1" kern="0" dirty="0">
                <a:ea typeface="宋体"/>
                <a:cs typeface="Calibri" panose="020F0502020204030204" pitchFamily="34" charset="0"/>
              </a:rPr>
              <a:t>Установено е, че 1 грам </a:t>
            </a:r>
            <a:r>
              <a:rPr lang="en-US" sz="2000" b="1" kern="0" dirty="0">
                <a:ea typeface="宋体"/>
                <a:cs typeface="Calibri" panose="020F0502020204030204" pitchFamily="34" charset="0"/>
              </a:rPr>
              <a:t>FOS</a:t>
            </a:r>
            <a:r>
              <a:rPr lang="bg-BG" sz="2000" b="1" kern="0" dirty="0">
                <a:ea typeface="宋体"/>
                <a:cs typeface="Calibri" panose="020F0502020204030204" pitchFamily="34" charset="0"/>
              </a:rPr>
              <a:t>….</a:t>
            </a:r>
          </a:p>
          <a:p>
            <a:pPr marL="342900" indent="-342900" algn="ctr" defTabSz="449263" eaLnBrk="0" fontAlgn="base" hangingPunct="0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bg-BG" sz="2000" b="1" kern="0" dirty="0">
                <a:ea typeface="宋体"/>
                <a:cs typeface="Calibri" panose="020F0502020204030204" pitchFamily="34" charset="0"/>
              </a:rPr>
              <a:t> на ден намалява броя на нежеланите бактерии и увеличава 5 пъти ПОЛЕЗНАТА, ЗДРАВОСЛОВНА чревна флора.</a:t>
            </a:r>
            <a:r>
              <a:rPr lang="en-US" sz="2000" b="1" kern="0" dirty="0">
                <a:ea typeface="宋体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Shape 86"/>
          <p:cNvSpPr/>
          <p:nvPr/>
        </p:nvSpPr>
        <p:spPr>
          <a:xfrm>
            <a:off x="1978382" y="1455685"/>
            <a:ext cx="8069261" cy="1682750"/>
          </a:xfrm>
          <a:prstGeom prst="rect">
            <a:avLst/>
          </a:prstGeom>
          <a:noFill/>
          <a:ln w="762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" name="Picture 10" descr="http://www.gotosee.co.uk/uploads/product_detail/excercise%20stretching%20yoga%20pi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43" y="3290835"/>
            <a:ext cx="3656300" cy="320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14" y="2795884"/>
            <a:ext cx="3531198" cy="35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99" y="5888182"/>
            <a:ext cx="1349913" cy="456738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B33090-9BAE-4789-AE53-7738A055F928}"/>
              </a:ext>
            </a:extLst>
          </p:cNvPr>
          <p:cNvSpPr/>
          <p:nvPr/>
        </p:nvSpPr>
        <p:spPr>
          <a:xfrm>
            <a:off x="0" y="6497320"/>
            <a:ext cx="12192000" cy="360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96757" y="323093"/>
            <a:ext cx="6455864" cy="64633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FOS- </a:t>
            </a:r>
            <a:r>
              <a:rPr lang="bg-BG" sz="3600" b="1" dirty="0" smtClean="0">
                <a:solidFill>
                  <a:srgbClr val="00B050"/>
                </a:solidFill>
                <a:latin typeface="Myriad Pro Light" panose="020B0403030403020204" pitchFamily="34" charset="0"/>
              </a:rPr>
              <a:t>Фруктоолигозахариди</a:t>
            </a:r>
            <a:endParaRPr lang="bg-BG" sz="3600" b="1" dirty="0" smtClean="0">
              <a:solidFill>
                <a:srgbClr val="00B05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96757" y="1358436"/>
            <a:ext cx="6208438" cy="47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112713" indent="-1127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bg-BG" dirty="0" err="1">
                <a:ea typeface="宋体"/>
                <a:cs typeface="Calibri" panose="020F0502020204030204" pitchFamily="34" charset="0"/>
              </a:rPr>
              <a:t>Фруктоолигозахаридите</a:t>
            </a:r>
            <a:r>
              <a:rPr lang="bg-BG" dirty="0">
                <a:ea typeface="宋体"/>
                <a:cs typeface="Calibri" panose="020F0502020204030204" pitchFamily="34" charset="0"/>
              </a:rPr>
              <a:t> </a:t>
            </a:r>
            <a:r>
              <a:rPr lang="bg-BG" b="1" dirty="0">
                <a:ea typeface="宋体"/>
                <a:cs typeface="Calibri" panose="020F0502020204030204" pitchFamily="34" charset="0"/>
              </a:rPr>
              <a:t>(</a:t>
            </a:r>
            <a:r>
              <a:rPr lang="en-US" b="1" dirty="0">
                <a:ea typeface="宋体"/>
                <a:cs typeface="Calibri" panose="020F0502020204030204" pitchFamily="34" charset="0"/>
              </a:rPr>
              <a:t>FOS</a:t>
            </a:r>
            <a:r>
              <a:rPr lang="bg-BG" b="1" dirty="0">
                <a:ea typeface="宋体"/>
                <a:cs typeface="Calibri" panose="020F0502020204030204" pitchFamily="34" charset="0"/>
              </a:rPr>
              <a:t>) </a:t>
            </a:r>
            <a:r>
              <a:rPr lang="bg-BG" dirty="0">
                <a:ea typeface="宋体"/>
                <a:cs typeface="Calibri" panose="020F0502020204030204" pitchFamily="34" charset="0"/>
              </a:rPr>
              <a:t>са </a:t>
            </a:r>
            <a:r>
              <a:rPr lang="bg-BG" b="1" dirty="0">
                <a:ea typeface="宋体"/>
                <a:cs typeface="Calibri" panose="020F0502020204030204" pitchFamily="34" charset="0"/>
              </a:rPr>
              <a:t>ЕСТЕСТВЕНИ ВЪГЛЕХИДРАТИ</a:t>
            </a:r>
            <a:r>
              <a:rPr lang="bg-BG" dirty="0">
                <a:ea typeface="宋体"/>
                <a:cs typeface="Calibri" panose="020F0502020204030204" pitchFamily="34" charset="0"/>
              </a:rPr>
              <a:t>, които се съдържат в много малки количества в натуралните храни като цвекло, земна ябълка, цикория, банани. </a:t>
            </a:r>
            <a:endParaRPr lang="en-US" b="1" dirty="0">
              <a:ea typeface="宋体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ea typeface="宋体"/>
                <a:cs typeface="Calibri" panose="020F0502020204030204" pitchFamily="34" charset="0"/>
              </a:rPr>
              <a:t> </a:t>
            </a:r>
            <a:r>
              <a:rPr lang="bg-BG" dirty="0">
                <a:ea typeface="宋体"/>
                <a:cs typeface="Calibri" panose="020F0502020204030204" pitchFamily="34" charset="0"/>
              </a:rPr>
              <a:t>Ежедневната консумация на </a:t>
            </a:r>
            <a:r>
              <a:rPr lang="en-US" dirty="0">
                <a:ea typeface="宋体"/>
                <a:cs typeface="Calibri" panose="020F0502020204030204" pitchFamily="34" charset="0"/>
              </a:rPr>
              <a:t>FOS</a:t>
            </a:r>
            <a:r>
              <a:rPr lang="bg-BG" dirty="0">
                <a:ea typeface="宋体"/>
                <a:cs typeface="Calibri" panose="020F0502020204030204" pitchFamily="34" charset="0"/>
              </a:rPr>
              <a:t> подпомага размножаването на </a:t>
            </a:r>
            <a:r>
              <a:rPr lang="en-US" b="1" dirty="0">
                <a:ea typeface="宋体"/>
                <a:cs typeface="Calibri" panose="020F0502020204030204" pitchFamily="34" charset="0"/>
              </a:rPr>
              <a:t>"</a:t>
            </a:r>
            <a:r>
              <a:rPr lang="bg-BG" b="1" dirty="0">
                <a:ea typeface="宋体"/>
                <a:cs typeface="Calibri" panose="020F0502020204030204" pitchFamily="34" charset="0"/>
              </a:rPr>
              <a:t>ДОБРИТЕ БАКТЕРИИ</a:t>
            </a:r>
            <a:r>
              <a:rPr lang="en-US" b="1" dirty="0" smtClean="0">
                <a:ea typeface="宋体"/>
                <a:cs typeface="Calibri" panose="020F0502020204030204" pitchFamily="34" charset="0"/>
              </a:rPr>
              <a:t>”</a:t>
            </a:r>
            <a:r>
              <a:rPr lang="bg-BG" b="1" dirty="0" smtClean="0">
                <a:ea typeface="宋体"/>
                <a:cs typeface="Calibri" panose="020F0502020204030204" pitchFamily="34" charset="0"/>
              </a:rPr>
              <a:t> </a:t>
            </a:r>
            <a:r>
              <a:rPr lang="bg-BG" dirty="0" smtClean="0">
                <a:ea typeface="宋体"/>
                <a:cs typeface="Calibri" panose="020F0502020204030204" pitchFamily="34" charset="0"/>
              </a:rPr>
              <a:t>в </a:t>
            </a:r>
            <a:r>
              <a:rPr lang="bg-BG" dirty="0">
                <a:ea typeface="宋体"/>
                <a:cs typeface="Calibri" panose="020F0502020204030204" pitchFamily="34" charset="0"/>
              </a:rPr>
              <a:t>чревния тракт.</a:t>
            </a:r>
            <a:endParaRPr lang="en-US" b="1" dirty="0">
              <a:ea typeface="宋体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None/>
              <a:defRPr/>
            </a:pPr>
            <a:endParaRPr lang="en-US" b="1" dirty="0">
              <a:ea typeface="宋体"/>
            </a:endParaRPr>
          </a:p>
          <a:p>
            <a:pPr marL="112713" indent="-1127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bg-BG" dirty="0">
                <a:ea typeface="宋体"/>
                <a:cs typeface="Calibri" panose="020F0502020204030204" pitchFamily="34" charset="0"/>
              </a:rPr>
              <a:t>Тези бактерии </a:t>
            </a:r>
            <a:r>
              <a:rPr lang="bg-BG" b="1" dirty="0">
                <a:ea typeface="宋体"/>
                <a:cs typeface="Calibri" panose="020F0502020204030204" pitchFamily="34" charset="0"/>
              </a:rPr>
              <a:t>ПОДДЪРЖАТ ЧЕРВАТА ЗДРАВИ </a:t>
            </a:r>
            <a:r>
              <a:rPr lang="bg-BG" dirty="0">
                <a:ea typeface="宋体"/>
                <a:cs typeface="Calibri" panose="020F0502020204030204" pitchFamily="34" charset="0"/>
              </a:rPr>
              <a:t>и потискат развитието на вредни бактерии като </a:t>
            </a:r>
            <a:r>
              <a:rPr lang="bg-BG" dirty="0" err="1">
                <a:ea typeface="宋体"/>
                <a:cs typeface="Calibri" panose="020F0502020204030204" pitchFamily="34" charset="0"/>
              </a:rPr>
              <a:t>Ешерихия</a:t>
            </a:r>
            <a:r>
              <a:rPr lang="bg-BG" dirty="0">
                <a:ea typeface="宋体"/>
                <a:cs typeface="Calibri" panose="020F0502020204030204" pitchFamily="34" charset="0"/>
              </a:rPr>
              <a:t> коли, </a:t>
            </a:r>
            <a:r>
              <a:rPr lang="bg-BG" dirty="0" err="1">
                <a:ea typeface="宋体"/>
                <a:cs typeface="Calibri" panose="020F0502020204030204" pitchFamily="34" charset="0"/>
              </a:rPr>
              <a:t>клостридиум</a:t>
            </a:r>
            <a:r>
              <a:rPr lang="bg-BG" dirty="0">
                <a:ea typeface="宋体"/>
                <a:cs typeface="Calibri" panose="020F0502020204030204" pitchFamily="34" charset="0"/>
              </a:rPr>
              <a:t> и салмонела.</a:t>
            </a:r>
            <a:endParaRPr lang="en-US" b="1" dirty="0">
              <a:ea typeface="宋体"/>
              <a:cs typeface="Calibri" panose="020F0502020204030204" pitchFamily="34" charset="0"/>
            </a:endParaRPr>
          </a:p>
          <a:p>
            <a:pPr marL="112713" indent="-112713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b="1" dirty="0">
              <a:ea typeface="宋体"/>
              <a:cs typeface="Calibri" panose="020F0502020204030204" pitchFamily="34" charset="0"/>
            </a:endParaRPr>
          </a:p>
          <a:p>
            <a:pPr marL="112713" indent="-1127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ea typeface="宋体"/>
                <a:cs typeface="Calibri" panose="020F0502020204030204" pitchFamily="34" charset="0"/>
              </a:rPr>
              <a:t> </a:t>
            </a:r>
            <a:r>
              <a:rPr lang="en-US" dirty="0">
                <a:ea typeface="宋体"/>
                <a:cs typeface="Calibri" panose="020F0502020204030204" pitchFamily="34" charset="0"/>
              </a:rPr>
              <a:t>FOS </a:t>
            </a:r>
            <a:r>
              <a:rPr lang="bg-BG" dirty="0">
                <a:ea typeface="宋体"/>
                <a:cs typeface="Calibri" panose="020F0502020204030204" pitchFamily="34" charset="0"/>
              </a:rPr>
              <a:t>имат същият сладък вкус и </a:t>
            </a:r>
            <a:r>
              <a:rPr lang="bg-BG" dirty="0" err="1">
                <a:ea typeface="宋体"/>
                <a:cs typeface="Calibri" panose="020F0502020204030204" pitchFamily="34" charset="0"/>
              </a:rPr>
              <a:t>консистенция</a:t>
            </a:r>
            <a:r>
              <a:rPr lang="bg-BG" dirty="0">
                <a:ea typeface="宋体"/>
                <a:cs typeface="Calibri" panose="020F0502020204030204" pitchFamily="34" charset="0"/>
              </a:rPr>
              <a:t> като обикновената захар и подслаждат наполовина колкото захарта, но съдържат само около </a:t>
            </a:r>
            <a:r>
              <a:rPr lang="bg-BG" b="1" dirty="0">
                <a:ea typeface="宋体"/>
                <a:cs typeface="Calibri" panose="020F0502020204030204" pitchFamily="34" charset="0"/>
              </a:rPr>
              <a:t>10 % ОТ НЕЙНИТЕ КАЛОРИИ.</a:t>
            </a:r>
            <a:endParaRPr lang="en-US" b="1" dirty="0">
              <a:ea typeface="宋体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None/>
              <a:defRPr/>
            </a:pPr>
            <a:endParaRPr lang="en-US" sz="1000" dirty="0">
              <a:solidFill>
                <a:srgbClr val="000000"/>
              </a:solidFill>
              <a:ea typeface="宋体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43" y="3410352"/>
            <a:ext cx="3241960" cy="2263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73" y="61347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08" y="701445"/>
            <a:ext cx="2681553" cy="2681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70" y="3237895"/>
            <a:ext cx="2811003" cy="23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10043</TotalTime>
  <Words>1669</Words>
  <Application>Microsoft Office PowerPoint</Application>
  <PresentationFormat>Widescreen</PresentationFormat>
  <Paragraphs>160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Myriad Pro Light</vt:lpstr>
      <vt:lpstr>Times New Roman</vt:lpstr>
      <vt:lpstr>Wingdings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jlesniak</dc:creator>
  <cp:lastModifiedBy>anelia07</cp:lastModifiedBy>
  <cp:revision>484</cp:revision>
  <cp:lastPrinted>2018-08-20T09:57:29Z</cp:lastPrinted>
  <dcterms:created xsi:type="dcterms:W3CDTF">2018-05-14T08:00:16Z</dcterms:created>
  <dcterms:modified xsi:type="dcterms:W3CDTF">2019-05-30T11:11:30Z</dcterms:modified>
</cp:coreProperties>
</file>